
<file path=[Content_Types].xml><?xml version="1.0" encoding="utf-8"?>
<Types xmlns="http://schemas.openxmlformats.org/package/2006/content-types">
  <Default Extension="xml" ContentType="application/xml"/>
  <Default Extension="jpeg" ContentType="image/jpeg"/>
  <Default Extension="wdp" ContentType="image/vnd.ms-photo"/>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83" r:id="rId4"/>
    <p:sldId id="309" r:id="rId5"/>
    <p:sldId id="284" r:id="rId6"/>
    <p:sldId id="285" r:id="rId7"/>
    <p:sldId id="286" r:id="rId8"/>
    <p:sldId id="305" r:id="rId9"/>
    <p:sldId id="287" r:id="rId10"/>
    <p:sldId id="288" r:id="rId11"/>
    <p:sldId id="303" r:id="rId12"/>
    <p:sldId id="289" r:id="rId13"/>
    <p:sldId id="306" r:id="rId14"/>
    <p:sldId id="290" r:id="rId15"/>
    <p:sldId id="298" r:id="rId16"/>
    <p:sldId id="304" r:id="rId17"/>
    <p:sldId id="310" r:id="rId18"/>
    <p:sldId id="301" r:id="rId19"/>
  </p:sldIdLst>
  <p:sldSz cx="12192000" cy="6858000"/>
  <p:notesSz cx="6858000" cy="9144000"/>
  <p:defaultTex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C5E3"/>
    <a:srgbClr val="B963E6"/>
    <a:srgbClr val="81459F"/>
    <a:srgbClr val="60A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27"/>
    <p:restoredTop sz="94661"/>
  </p:normalViewPr>
  <p:slideViewPr>
    <p:cSldViewPr snapToGrid="0">
      <p:cViewPr varScale="1">
        <p:scale>
          <a:sx n="127" d="100"/>
          <a:sy n="127" d="100"/>
        </p:scale>
        <p:origin x="200" y="2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0A3466B1-2774-4D02-BCE1-2F1DF9A08977}" type="datetimeFigureOut">
              <a:rPr lang="zh-CN" altLang="en-US"/>
              <a:pPr>
                <a:defRPr/>
              </a:pPr>
              <a:t>2019/3/13</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AD836DA-920B-4D4C-966B-2A5EFDB3D758}" type="slidenum">
              <a:rPr lang="zh-CN" altLang="en-US"/>
              <a:pPr>
                <a:defRPr/>
              </a:pPr>
              <a:t>‹#›</a:t>
            </a:fld>
            <a:endParaRPr lang="zh-CN" altLang="en-US"/>
          </a:p>
        </p:txBody>
      </p:sp>
    </p:spTree>
    <p:extLst>
      <p:ext uri="{BB962C8B-B14F-4D97-AF65-F5344CB8AC3E}">
        <p14:creationId xmlns:p14="http://schemas.microsoft.com/office/powerpoint/2010/main" val="644515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DEB85784-9800-4E2B-89BB-1282B6742531}" type="datetimeFigureOut">
              <a:rPr lang="zh-CN" altLang="en-US"/>
              <a:pPr>
                <a:defRPr/>
              </a:pPr>
              <a:t>2019/3/13</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86E7B78-A3E2-4EC8-917B-402B9B149243}" type="slidenum">
              <a:rPr lang="zh-CN" altLang="en-US"/>
              <a:pPr>
                <a:defRPr/>
              </a:pPr>
              <a:t>‹#›</a:t>
            </a:fld>
            <a:endParaRPr lang="zh-CN" altLang="en-US"/>
          </a:p>
        </p:txBody>
      </p:sp>
    </p:spTree>
    <p:extLst>
      <p:ext uri="{BB962C8B-B14F-4D97-AF65-F5344CB8AC3E}">
        <p14:creationId xmlns:p14="http://schemas.microsoft.com/office/powerpoint/2010/main" val="3633356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195BFBAA-8390-479B-90CB-1A11C2D8571D}" type="datetimeFigureOut">
              <a:rPr lang="zh-CN" altLang="en-US"/>
              <a:pPr>
                <a:defRPr/>
              </a:pPr>
              <a:t>2019/3/13</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18D683C-8491-4204-BC88-95FF57217B9C}" type="slidenum">
              <a:rPr lang="zh-CN" altLang="en-US"/>
              <a:pPr>
                <a:defRPr/>
              </a:pPr>
              <a:t>‹#›</a:t>
            </a:fld>
            <a:endParaRPr lang="zh-CN" altLang="en-US"/>
          </a:p>
        </p:txBody>
      </p:sp>
    </p:spTree>
    <p:extLst>
      <p:ext uri="{BB962C8B-B14F-4D97-AF65-F5344CB8AC3E}">
        <p14:creationId xmlns:p14="http://schemas.microsoft.com/office/powerpoint/2010/main" val="3248709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FB194ED5-8E44-418A-8065-DCB1D03A75C6}" type="datetimeFigureOut">
              <a:rPr lang="zh-CN" altLang="en-US"/>
              <a:pPr>
                <a:defRPr/>
              </a:pPr>
              <a:t>2019/3/13</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5F75890-7CCC-47CA-994F-5A80B1D4587E}" type="slidenum">
              <a:rPr lang="zh-CN" altLang="en-US"/>
              <a:pPr>
                <a:defRPr/>
              </a:pPr>
              <a:t>‹#›</a:t>
            </a:fld>
            <a:endParaRPr lang="zh-CN" altLang="en-US"/>
          </a:p>
        </p:txBody>
      </p:sp>
    </p:spTree>
    <p:extLst>
      <p:ext uri="{BB962C8B-B14F-4D97-AF65-F5344CB8AC3E}">
        <p14:creationId xmlns:p14="http://schemas.microsoft.com/office/powerpoint/2010/main" val="4270282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8069E3C0-CB85-4F94-B20D-09B59AE2483E}" type="datetimeFigureOut">
              <a:rPr lang="zh-CN" altLang="en-US"/>
              <a:pPr>
                <a:defRPr/>
              </a:pPr>
              <a:t>2019/3/13</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03E1021-F220-4EE5-AC82-A81807125A67}" type="slidenum">
              <a:rPr lang="zh-CN" altLang="en-US"/>
              <a:pPr>
                <a:defRPr/>
              </a:pPr>
              <a:t>‹#›</a:t>
            </a:fld>
            <a:endParaRPr lang="zh-CN" altLang="en-US"/>
          </a:p>
        </p:txBody>
      </p:sp>
    </p:spTree>
    <p:extLst>
      <p:ext uri="{BB962C8B-B14F-4D97-AF65-F5344CB8AC3E}">
        <p14:creationId xmlns:p14="http://schemas.microsoft.com/office/powerpoint/2010/main" val="4152894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EB68B77D-DA4A-4AC6-B2CE-643800EAF6DD}" type="datetimeFigureOut">
              <a:rPr lang="zh-CN" altLang="en-US"/>
              <a:pPr>
                <a:defRPr/>
              </a:pPr>
              <a:t>2019/3/13</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4AA7EC11-F704-4AF9-B88F-5F714FCBE90C}" type="slidenum">
              <a:rPr lang="zh-CN" altLang="en-US"/>
              <a:pPr>
                <a:defRPr/>
              </a:pPr>
              <a:t>‹#›</a:t>
            </a:fld>
            <a:endParaRPr lang="zh-CN" altLang="en-US"/>
          </a:p>
        </p:txBody>
      </p:sp>
    </p:spTree>
    <p:extLst>
      <p:ext uri="{BB962C8B-B14F-4D97-AF65-F5344CB8AC3E}">
        <p14:creationId xmlns:p14="http://schemas.microsoft.com/office/powerpoint/2010/main" val="2464662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6C871BE4-FB5D-45F9-9B95-84860DFC4FF8}" type="datetimeFigureOut">
              <a:rPr lang="zh-CN" altLang="en-US"/>
              <a:pPr>
                <a:defRPr/>
              </a:pPr>
              <a:t>2019/3/13</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A73A2710-A21E-4722-A885-D02FB1F8F58D}" type="slidenum">
              <a:rPr lang="zh-CN" altLang="en-US"/>
              <a:pPr>
                <a:defRPr/>
              </a:pPr>
              <a:t>‹#›</a:t>
            </a:fld>
            <a:endParaRPr lang="zh-CN" altLang="en-US"/>
          </a:p>
        </p:txBody>
      </p:sp>
    </p:spTree>
    <p:extLst>
      <p:ext uri="{BB962C8B-B14F-4D97-AF65-F5344CB8AC3E}">
        <p14:creationId xmlns:p14="http://schemas.microsoft.com/office/powerpoint/2010/main" val="449833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67BA0991-BC26-4237-80E7-BA878CCFB300}" type="datetimeFigureOut">
              <a:rPr lang="zh-CN" altLang="en-US"/>
              <a:pPr>
                <a:defRPr/>
              </a:pPr>
              <a:t>2019/3/13</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0ACCF5C9-7EDC-4717-B530-F07501C49F2C}" type="slidenum">
              <a:rPr lang="zh-CN" altLang="en-US"/>
              <a:pPr>
                <a:defRPr/>
              </a:pPr>
              <a:t>‹#›</a:t>
            </a:fld>
            <a:endParaRPr lang="zh-CN" altLang="en-US"/>
          </a:p>
        </p:txBody>
      </p:sp>
    </p:spTree>
    <p:extLst>
      <p:ext uri="{BB962C8B-B14F-4D97-AF65-F5344CB8AC3E}">
        <p14:creationId xmlns:p14="http://schemas.microsoft.com/office/powerpoint/2010/main" val="3760721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299FF56D-3AAB-4371-A64D-D71E7C1FFD9F}" type="datetimeFigureOut">
              <a:rPr lang="zh-CN" altLang="en-US"/>
              <a:pPr>
                <a:defRPr/>
              </a:pPr>
              <a:t>2019/3/13</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4393C3B5-23F6-4C88-8727-39763737AC47}" type="slidenum">
              <a:rPr lang="zh-CN" altLang="en-US"/>
              <a:pPr>
                <a:defRPr/>
              </a:pPr>
              <a:t>‹#›</a:t>
            </a:fld>
            <a:endParaRPr lang="zh-CN" altLang="en-US"/>
          </a:p>
        </p:txBody>
      </p:sp>
    </p:spTree>
    <p:extLst>
      <p:ext uri="{BB962C8B-B14F-4D97-AF65-F5344CB8AC3E}">
        <p14:creationId xmlns:p14="http://schemas.microsoft.com/office/powerpoint/2010/main" val="3697209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44CE11DE-C099-47B0-A566-AFBE47456D23}" type="datetimeFigureOut">
              <a:rPr lang="zh-CN" altLang="en-US"/>
              <a:pPr>
                <a:defRPr/>
              </a:pPr>
              <a:t>2019/3/13</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1B358028-5CFD-4975-9B27-2135FC207DDD}" type="slidenum">
              <a:rPr lang="zh-CN" altLang="en-US"/>
              <a:pPr>
                <a:defRPr/>
              </a:pPr>
              <a:t>‹#›</a:t>
            </a:fld>
            <a:endParaRPr lang="zh-CN" altLang="en-US"/>
          </a:p>
        </p:txBody>
      </p:sp>
    </p:spTree>
    <p:extLst>
      <p:ext uri="{BB962C8B-B14F-4D97-AF65-F5344CB8AC3E}">
        <p14:creationId xmlns:p14="http://schemas.microsoft.com/office/powerpoint/2010/main" val="1961109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5899B0DF-89DB-4232-804C-27E07F30CDD9}" type="datetimeFigureOut">
              <a:rPr lang="zh-CN" altLang="en-US"/>
              <a:pPr>
                <a:defRPr/>
              </a:pPr>
              <a:t>2019/3/13</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4EC8F152-E24B-4251-A8B4-3BE2FD22A3A1}" type="slidenum">
              <a:rPr lang="zh-CN" altLang="en-US"/>
              <a:pPr>
                <a:defRPr/>
              </a:pPr>
              <a:t>‹#›</a:t>
            </a:fld>
            <a:endParaRPr lang="zh-CN" altLang="en-US"/>
          </a:p>
        </p:txBody>
      </p:sp>
    </p:spTree>
    <p:extLst>
      <p:ext uri="{BB962C8B-B14F-4D97-AF65-F5344CB8AC3E}">
        <p14:creationId xmlns:p14="http://schemas.microsoft.com/office/powerpoint/2010/main" val="95547996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extLst>
              <a:ext uri="{BEBA8EAE-BF5A-486C-A8C5-ECC9F3942E4B}">
                <a14:imgProps xmlns:a14="http://schemas.microsoft.com/office/drawing/2010/main">
                  <a14:imgLayer r:embed="rId14">
                    <a14:imgEffect>
                      <a14:brightnessContrast bright="-21000" contrast="28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6562286B-F49A-4F73-81EC-BF0BA58DE7F0}" type="datetimeFigureOut">
              <a:rPr lang="zh-CN" altLang="en-US"/>
              <a:pPr>
                <a:defRPr/>
              </a:pPr>
              <a:t>2019/3/13</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1566142C-ED46-4C46-BDEA-B7AB662B541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2.jpeg"/><Relationship Id="rId5" Type="http://schemas.openxmlformats.org/officeDocument/2006/relationships/image" Target="../media/image23.jpeg"/><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5.tiff"/><Relationship Id="rId5"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5"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png"/><Relationship Id="rId5" Type="http://schemas.openxmlformats.org/officeDocument/2006/relationships/image" Target="../media/image6.jpeg"/><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61000"/>
                    </a14:imgEffect>
                    <a14:imgEffect>
                      <a14:brightnessContrast bright="-21000"/>
                    </a14:imgEffect>
                  </a14:imgLayer>
                </a14:imgProps>
              </a:ext>
            </a:extLst>
          </a:blip>
          <a:srcRect/>
          <a:stretch>
            <a:fillRect t="-10000" b="-9000"/>
          </a:stretch>
        </a:blipFill>
        <a:effectLst/>
      </p:bgPr>
    </p:bg>
    <p:spTree>
      <p:nvGrpSpPr>
        <p:cNvPr id="1" name=""/>
        <p:cNvGrpSpPr/>
        <p:nvPr/>
      </p:nvGrpSpPr>
      <p:grpSpPr>
        <a:xfrm>
          <a:off x="0" y="0"/>
          <a:ext cx="0" cy="0"/>
          <a:chOff x="0" y="0"/>
          <a:chExt cx="0" cy="0"/>
        </a:xfrm>
      </p:grpSpPr>
      <p:sp>
        <p:nvSpPr>
          <p:cNvPr id="2" name="TextBox 1"/>
          <p:cNvSpPr txBox="1"/>
          <p:nvPr/>
        </p:nvSpPr>
        <p:spPr>
          <a:xfrm>
            <a:off x="2036307" y="2518756"/>
            <a:ext cx="9036246" cy="1077218"/>
          </a:xfrm>
          <a:prstGeom prst="rect">
            <a:avLst/>
          </a:prstGeom>
          <a:noFill/>
        </p:spPr>
        <p:txBody>
          <a:bodyPr wrap="square" rtlCol="0">
            <a:spAutoFit/>
          </a:bodyPr>
          <a:lstStyle/>
          <a:p>
            <a:pPr algn="ctr"/>
            <a:r>
              <a:rPr lang="en-US" altLang="zh-CN" sz="3200" b="1" dirty="0">
                <a:solidFill>
                  <a:schemeClr val="bg1"/>
                </a:solidFill>
                <a:latin typeface="Century Gothic" panose="020B0502020202020204" pitchFamily="34" charset="0"/>
                <a:cs typeface="Arial" panose="020B0604020202020204" pitchFamily="34" charset="0"/>
              </a:rPr>
              <a:t>How Accurate are Sentiment/NLP Scores in Forecasting Daily VIX</a:t>
            </a:r>
            <a:r>
              <a:rPr lang="en-US" altLang="zh-CN" sz="3200" b="1" dirty="0">
                <a:solidFill>
                  <a:schemeClr val="bg1"/>
                </a:solidFill>
                <a:latin typeface="Century Gothic" panose="020B0502020202020204" pitchFamily="34" charset="0"/>
                <a:ea typeface="微软雅黑" pitchFamily="34" charset="-122"/>
                <a:cs typeface="Arial" panose="020B0604020202020204" pitchFamily="34" charset="0"/>
              </a:rPr>
              <a:t>?</a:t>
            </a:r>
            <a:endParaRPr lang="zh-CN" altLang="en-US" sz="3200" b="1" dirty="0">
              <a:solidFill>
                <a:schemeClr val="bg1"/>
              </a:solidFill>
              <a:latin typeface="Century Gothic" panose="020B0502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xmlns="" id="{F784FAD9-327E-624A-A61A-5F96D29FD33A}"/>
              </a:ext>
            </a:extLst>
          </p:cNvPr>
          <p:cNvSpPr txBox="1"/>
          <p:nvPr/>
        </p:nvSpPr>
        <p:spPr>
          <a:xfrm>
            <a:off x="4184071" y="4854632"/>
            <a:ext cx="3823855" cy="1600438"/>
          </a:xfrm>
          <a:prstGeom prst="rect">
            <a:avLst/>
          </a:prstGeom>
          <a:noFill/>
        </p:spPr>
        <p:txBody>
          <a:bodyPr wrap="square" rtlCol="0">
            <a:spAutoFit/>
          </a:bodyPr>
          <a:lstStyle/>
          <a:p>
            <a:pPr algn="ctr"/>
            <a:r>
              <a:rPr lang="en-US" b="1" dirty="0">
                <a:solidFill>
                  <a:schemeClr val="bg1"/>
                </a:solidFill>
                <a:latin typeface="Times" pitchFamily="2" charset="0"/>
              </a:rPr>
              <a:t>Group Member</a:t>
            </a:r>
          </a:p>
          <a:p>
            <a:pPr algn="ctr"/>
            <a:r>
              <a:rPr lang="en-US" sz="1600" b="1" dirty="0" err="1">
                <a:solidFill>
                  <a:schemeClr val="bg1"/>
                </a:solidFill>
                <a:latin typeface="Times" pitchFamily="2" charset="0"/>
              </a:rPr>
              <a:t>Zhiying</a:t>
            </a:r>
            <a:r>
              <a:rPr lang="en-US" sz="1600" b="1" dirty="0">
                <a:solidFill>
                  <a:schemeClr val="bg1"/>
                </a:solidFill>
                <a:latin typeface="Times" pitchFamily="2" charset="0"/>
              </a:rPr>
              <a:t> Li zl2697</a:t>
            </a:r>
          </a:p>
          <a:p>
            <a:pPr algn="ctr"/>
            <a:r>
              <a:rPr lang="en-US" sz="1600" b="1" dirty="0" err="1">
                <a:solidFill>
                  <a:schemeClr val="bg1"/>
                </a:solidFill>
                <a:latin typeface="Times" pitchFamily="2" charset="0"/>
              </a:rPr>
              <a:t>Xianru</a:t>
            </a:r>
            <a:r>
              <a:rPr lang="en-US" sz="1600" b="1" dirty="0">
                <a:solidFill>
                  <a:schemeClr val="bg1"/>
                </a:solidFill>
                <a:latin typeface="Times" pitchFamily="2" charset="0"/>
              </a:rPr>
              <a:t> Han xh2388</a:t>
            </a:r>
          </a:p>
          <a:p>
            <a:pPr algn="ctr"/>
            <a:r>
              <a:rPr lang="en-US" sz="1600" b="1" dirty="0">
                <a:solidFill>
                  <a:schemeClr val="bg1"/>
                </a:solidFill>
                <a:latin typeface="Times" pitchFamily="2" charset="0"/>
              </a:rPr>
              <a:t>Roy </a:t>
            </a:r>
            <a:r>
              <a:rPr lang="en-US" sz="1600" b="1" dirty="0" err="1">
                <a:solidFill>
                  <a:schemeClr val="bg1"/>
                </a:solidFill>
                <a:latin typeface="Times" pitchFamily="2" charset="0"/>
              </a:rPr>
              <a:t>Yichuan</a:t>
            </a:r>
            <a:r>
              <a:rPr lang="en-US" sz="1600" b="1" dirty="0">
                <a:solidFill>
                  <a:schemeClr val="bg1"/>
                </a:solidFill>
                <a:latin typeface="Times" pitchFamily="2" charset="0"/>
              </a:rPr>
              <a:t> Luo yl4073</a:t>
            </a:r>
          </a:p>
          <a:p>
            <a:pPr algn="ctr"/>
            <a:r>
              <a:rPr lang="en-US" sz="1600" b="1" dirty="0" err="1">
                <a:solidFill>
                  <a:schemeClr val="bg1"/>
                </a:solidFill>
                <a:latin typeface="Times" pitchFamily="2" charset="0"/>
              </a:rPr>
              <a:t>Zun</a:t>
            </a:r>
            <a:r>
              <a:rPr lang="en-US" sz="1600" b="1" dirty="0">
                <a:solidFill>
                  <a:schemeClr val="bg1"/>
                </a:solidFill>
                <a:latin typeface="Times" pitchFamily="2" charset="0"/>
              </a:rPr>
              <a:t> Gao</a:t>
            </a:r>
            <a:r>
              <a:rPr lang="zh-CN" altLang="en-US" sz="1600" b="1" dirty="0">
                <a:solidFill>
                  <a:schemeClr val="bg1"/>
                </a:solidFill>
                <a:latin typeface="Times" pitchFamily="2" charset="0"/>
              </a:rPr>
              <a:t> </a:t>
            </a:r>
            <a:r>
              <a:rPr lang="en-US" altLang="zh-CN" sz="1600" b="1" dirty="0">
                <a:solidFill>
                  <a:schemeClr val="bg1"/>
                </a:solidFill>
                <a:latin typeface="Times" pitchFamily="2" charset="0"/>
              </a:rPr>
              <a:t>zg2307</a:t>
            </a:r>
          </a:p>
          <a:p>
            <a:pPr algn="ctr"/>
            <a:r>
              <a:rPr lang="en-US" sz="1600" b="1" dirty="0" err="1">
                <a:solidFill>
                  <a:schemeClr val="bg1"/>
                </a:solidFill>
                <a:latin typeface="Times" pitchFamily="2" charset="0"/>
              </a:rPr>
              <a:t>Xiaoyue</a:t>
            </a:r>
            <a:r>
              <a:rPr lang="en-US" sz="1600" b="1" dirty="0">
                <a:solidFill>
                  <a:schemeClr val="bg1"/>
                </a:solidFill>
                <a:latin typeface="Times" pitchFamily="2" charset="0"/>
              </a:rPr>
              <a:t> Wang xw2609</a:t>
            </a:r>
          </a:p>
        </p:txBody>
      </p:sp>
    </p:spTree>
  </p:cSld>
  <p:clrMapOvr>
    <a:masterClrMapping/>
  </p:clrMapOvr>
  <p:transition spd="slow">
    <p:checke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sharpenSoften amount="-61000"/>
                    </a14:imgEffect>
                    <a14:imgEffect>
                      <a14:brightnessContrast bright="-55000" contrast="25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a:grpSpLocks/>
          </p:cNvGrpSpPr>
          <p:nvPr/>
        </p:nvGrpSpPr>
        <p:grpSpPr bwMode="auto">
          <a:xfrm>
            <a:off x="546100" y="385763"/>
            <a:ext cx="6648450" cy="584200"/>
            <a:chOff x="546100" y="385651"/>
            <a:chExt cx="6647799" cy="584775"/>
          </a:xfrm>
        </p:grpSpPr>
        <p:grpSp>
          <p:nvGrpSpPr>
            <p:cNvPr id="13339" name="组合 1"/>
            <p:cNvGrpSpPr>
              <a:grpSpLocks/>
            </p:cNvGrpSpPr>
            <p:nvPr/>
          </p:nvGrpSpPr>
          <p:grpSpPr bwMode="auto">
            <a:xfrm>
              <a:off x="546100" y="404002"/>
              <a:ext cx="584200" cy="549275"/>
              <a:chOff x="0" y="0"/>
              <a:chExt cx="648285" cy="609713"/>
            </a:xfrm>
          </p:grpSpPr>
          <p:grpSp>
            <p:nvGrpSpPr>
              <p:cNvPr id="13341" name="组合 2"/>
              <p:cNvGrpSpPr>
                <a:grpSpLocks/>
              </p:cNvGrpSpPr>
              <p:nvPr/>
            </p:nvGrpSpPr>
            <p:grpSpPr bwMode="auto">
              <a:xfrm>
                <a:off x="0" y="0"/>
                <a:ext cx="432385" cy="432385"/>
                <a:chOff x="0" y="0"/>
                <a:chExt cx="4004677" cy="4004677"/>
              </a:xfrm>
            </p:grpSpPr>
            <p:grpSp>
              <p:nvGrpSpPr>
                <p:cNvPr id="13394" name="组合 55"/>
                <p:cNvGrpSpPr>
                  <a:grpSpLocks/>
                </p:cNvGrpSpPr>
                <p:nvPr/>
              </p:nvGrpSpPr>
              <p:grpSpPr bwMode="auto">
                <a:xfrm>
                  <a:off x="190939" y="246027"/>
                  <a:ext cx="3606099" cy="3570272"/>
                  <a:chOff x="0" y="0"/>
                  <a:chExt cx="3606099" cy="3570272"/>
                </a:xfrm>
              </p:grpSpPr>
              <p:sp>
                <p:nvSpPr>
                  <p:cNvPr id="13415"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416"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417"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418"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3395"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96"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97"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98"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99"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400"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401"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402"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403"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404"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405"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406"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407"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408"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409"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410"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411"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412"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413"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414"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3342" name="组合 3"/>
              <p:cNvGrpSpPr>
                <a:grpSpLocks/>
              </p:cNvGrpSpPr>
              <p:nvPr/>
            </p:nvGrpSpPr>
            <p:grpSpPr bwMode="auto">
              <a:xfrm>
                <a:off x="215900" y="0"/>
                <a:ext cx="432385" cy="432385"/>
                <a:chOff x="0" y="0"/>
                <a:chExt cx="4004677" cy="4004677"/>
              </a:xfrm>
            </p:grpSpPr>
            <p:grpSp>
              <p:nvGrpSpPr>
                <p:cNvPr id="13369" name="组合 30"/>
                <p:cNvGrpSpPr>
                  <a:grpSpLocks/>
                </p:cNvGrpSpPr>
                <p:nvPr/>
              </p:nvGrpSpPr>
              <p:grpSpPr bwMode="auto">
                <a:xfrm>
                  <a:off x="190939" y="246027"/>
                  <a:ext cx="3606099" cy="3570272"/>
                  <a:chOff x="0" y="0"/>
                  <a:chExt cx="3606099" cy="3570272"/>
                </a:xfrm>
              </p:grpSpPr>
              <p:sp>
                <p:nvSpPr>
                  <p:cNvPr id="13390"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391"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392"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393"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3370"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71"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72"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73"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74"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75"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76"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77"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78"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79"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80"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81"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82"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83"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84"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85"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86"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87"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88"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89"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3343" name="组合 4"/>
              <p:cNvGrpSpPr>
                <a:grpSpLocks/>
              </p:cNvGrpSpPr>
              <p:nvPr/>
            </p:nvGrpSpPr>
            <p:grpSpPr bwMode="auto">
              <a:xfrm>
                <a:off x="115763" y="177328"/>
                <a:ext cx="432385" cy="432385"/>
                <a:chOff x="0" y="0"/>
                <a:chExt cx="4004677" cy="4004677"/>
              </a:xfrm>
            </p:grpSpPr>
            <p:grpSp>
              <p:nvGrpSpPr>
                <p:cNvPr id="13344" name="组合 5"/>
                <p:cNvGrpSpPr>
                  <a:grpSpLocks/>
                </p:cNvGrpSpPr>
                <p:nvPr/>
              </p:nvGrpSpPr>
              <p:grpSpPr bwMode="auto">
                <a:xfrm>
                  <a:off x="190939" y="246027"/>
                  <a:ext cx="3606099" cy="3570272"/>
                  <a:chOff x="0" y="0"/>
                  <a:chExt cx="3606099" cy="3570272"/>
                </a:xfrm>
              </p:grpSpPr>
              <p:sp>
                <p:nvSpPr>
                  <p:cNvPr id="13365"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366"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367"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368"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3345"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46"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47"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48"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49"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50"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51"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52"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53"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54"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55"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56"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57"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58"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59"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60"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61"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62"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63"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364"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13340" name="矩形 80"/>
            <p:cNvSpPr>
              <a:spLocks noChangeArrowheads="1"/>
            </p:cNvSpPr>
            <p:nvPr/>
          </p:nvSpPr>
          <p:spPr bwMode="auto">
            <a:xfrm>
              <a:off x="1101909" y="385651"/>
              <a:ext cx="60919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zh-CN" sz="3200" b="1" dirty="0">
                  <a:solidFill>
                    <a:schemeClr val="bg1"/>
                  </a:solidFill>
                  <a:latin typeface="Century Gothic" panose="020B0502020202020204" pitchFamily="34" charset="0"/>
                  <a:ea typeface="微软雅黑" pitchFamily="34" charset="-122"/>
                </a:rPr>
                <a:t>Quantitative Model Analysis</a:t>
              </a:r>
            </a:p>
          </p:txBody>
        </p:sp>
      </p:grpSp>
      <p:graphicFrame>
        <p:nvGraphicFramePr>
          <p:cNvPr id="2" name="表格 1"/>
          <p:cNvGraphicFramePr>
            <a:graphicFrameLocks noGrp="1"/>
          </p:cNvGraphicFramePr>
          <p:nvPr>
            <p:extLst>
              <p:ext uri="{D42A27DB-BD31-4B8C-83A1-F6EECF244321}">
                <p14:modId xmlns:p14="http://schemas.microsoft.com/office/powerpoint/2010/main" val="3577614754"/>
              </p:ext>
            </p:extLst>
          </p:nvPr>
        </p:nvGraphicFramePr>
        <p:xfrm>
          <a:off x="177302" y="2358802"/>
          <a:ext cx="5625860" cy="2879996"/>
        </p:xfrm>
        <a:graphic>
          <a:graphicData uri="http://schemas.openxmlformats.org/drawingml/2006/table">
            <a:tbl>
              <a:tblPr firstRow="1" bandRow="1">
                <a:tableStyleId>{5C22544A-7EE6-4342-B048-85BDC9FD1C3A}</a:tableStyleId>
              </a:tblPr>
              <a:tblGrid>
                <a:gridCol w="1219236">
                  <a:extLst>
                    <a:ext uri="{9D8B030D-6E8A-4147-A177-3AD203B41FA5}">
                      <a16:colId xmlns:a16="http://schemas.microsoft.com/office/drawing/2014/main" xmlns="" val="20000"/>
                    </a:ext>
                  </a:extLst>
                </a:gridCol>
                <a:gridCol w="1031108">
                  <a:extLst>
                    <a:ext uri="{9D8B030D-6E8A-4147-A177-3AD203B41FA5}">
                      <a16:colId xmlns:a16="http://schemas.microsoft.com/office/drawing/2014/main" xmlns="" val="20001"/>
                    </a:ext>
                  </a:extLst>
                </a:gridCol>
                <a:gridCol w="1125172">
                  <a:extLst>
                    <a:ext uri="{9D8B030D-6E8A-4147-A177-3AD203B41FA5}">
                      <a16:colId xmlns:a16="http://schemas.microsoft.com/office/drawing/2014/main" xmlns="" val="20002"/>
                    </a:ext>
                  </a:extLst>
                </a:gridCol>
                <a:gridCol w="1125172">
                  <a:extLst>
                    <a:ext uri="{9D8B030D-6E8A-4147-A177-3AD203B41FA5}">
                      <a16:colId xmlns:a16="http://schemas.microsoft.com/office/drawing/2014/main" xmlns="" val="20003"/>
                    </a:ext>
                  </a:extLst>
                </a:gridCol>
                <a:gridCol w="1125172">
                  <a:extLst>
                    <a:ext uri="{9D8B030D-6E8A-4147-A177-3AD203B41FA5}">
                      <a16:colId xmlns:a16="http://schemas.microsoft.com/office/drawing/2014/main" xmlns="" val="20004"/>
                    </a:ext>
                  </a:extLst>
                </a:gridCol>
              </a:tblGrid>
              <a:tr h="1341100">
                <a:tc>
                  <a:txBody>
                    <a:bodyPr/>
                    <a:lstStyle/>
                    <a:p>
                      <a:pPr algn="ctr"/>
                      <a:endParaRPr lang="zh-CN" altLang="en-US" sz="1800" dirty="0">
                        <a:solidFill>
                          <a:schemeClr val="tx1"/>
                        </a:solidFill>
                        <a:latin typeface="Century Gothic" panose="020B0502020202020204" pitchFamily="34" charset="0"/>
                        <a:cs typeface="Arial" panose="020B0604020202020204" pitchFamily="34" charset="0"/>
                      </a:endParaRPr>
                    </a:p>
                  </a:txBody>
                  <a:tcPr marL="91449" marR="91449" marT="45726" marB="45726" anchor="ctr"/>
                </a:tc>
                <a:tc>
                  <a:txBody>
                    <a:bodyPr/>
                    <a:lstStyle/>
                    <a:p>
                      <a:pPr marL="0" algn="ctr" defTabSz="914400" rtl="0" eaLnBrk="1" latinLnBrk="0" hangingPunct="1"/>
                      <a:r>
                        <a:rPr lang="en-US" altLang="zh-CN" sz="1600" kern="1200" dirty="0">
                          <a:solidFill>
                            <a:schemeClr val="bg1"/>
                          </a:solidFill>
                          <a:latin typeface="Century Gothic" panose="020B0502020202020204" pitchFamily="34" charset="0"/>
                          <a:cs typeface="Arial" panose="020B0604020202020204" pitchFamily="34" charset="0"/>
                        </a:rPr>
                        <a:t>no shift</a:t>
                      </a:r>
                      <a:endParaRPr lang="zh-CN" altLang="en-US" sz="1600" b="1" kern="1200" dirty="0">
                        <a:solidFill>
                          <a:schemeClr val="bg1"/>
                        </a:solidFill>
                        <a:latin typeface="Century Gothic" panose="020B0502020202020204" pitchFamily="34" charset="0"/>
                        <a:ea typeface="微软雅黑" pitchFamily="34" charset="-122"/>
                        <a:cs typeface="Arial" panose="020B0604020202020204" pitchFamily="34" charset="0"/>
                      </a:endParaRPr>
                    </a:p>
                  </a:txBody>
                  <a:tcPr marL="91449" marR="91449" marT="45726" marB="45726" anchor="ctr"/>
                </a:tc>
                <a:tc>
                  <a:txBody>
                    <a:bodyPr/>
                    <a:lstStyle/>
                    <a:p>
                      <a:pPr marL="0" algn="ctr" defTabSz="914400" rtl="0" eaLnBrk="1" latinLnBrk="0" hangingPunct="1"/>
                      <a:r>
                        <a:rPr lang="en-US" altLang="zh-CN" sz="1600" kern="1200" dirty="0">
                          <a:solidFill>
                            <a:schemeClr val="bg1"/>
                          </a:solidFill>
                          <a:latin typeface="Century Gothic" panose="020B0502020202020204" pitchFamily="34" charset="0"/>
                          <a:cs typeface="Arial" panose="020B0604020202020204" pitchFamily="34" charset="0"/>
                        </a:rPr>
                        <a:t>7-Day</a:t>
                      </a:r>
                      <a:endParaRPr lang="zh-CN" altLang="en-US" sz="1600" b="1" kern="1200" dirty="0">
                        <a:solidFill>
                          <a:schemeClr val="bg1"/>
                        </a:solidFill>
                        <a:latin typeface="Century Gothic" panose="020B0502020202020204" pitchFamily="34" charset="0"/>
                        <a:ea typeface="微软雅黑" pitchFamily="34" charset="-122"/>
                        <a:cs typeface="Arial" panose="020B0604020202020204" pitchFamily="34" charset="0"/>
                      </a:endParaRPr>
                    </a:p>
                  </a:txBody>
                  <a:tcPr marL="91449" marR="91449" marT="45726" marB="45726" anchor="ctr"/>
                </a:tc>
                <a:tc>
                  <a:txBody>
                    <a:bodyPr/>
                    <a:lstStyle/>
                    <a:p>
                      <a:pPr marL="0" algn="ctr" defTabSz="914400" rtl="0" eaLnBrk="1" latinLnBrk="0" hangingPunct="1"/>
                      <a:r>
                        <a:rPr lang="en-US" altLang="zh-CN" sz="1600" kern="1200" dirty="0">
                          <a:solidFill>
                            <a:schemeClr val="bg1"/>
                          </a:solidFill>
                          <a:latin typeface="Century Gothic" panose="020B0502020202020204" pitchFamily="34" charset="0"/>
                          <a:cs typeface="Arial" panose="020B0604020202020204" pitchFamily="34" charset="0"/>
                        </a:rPr>
                        <a:t>15-Day</a:t>
                      </a:r>
                      <a:endParaRPr lang="zh-CN" altLang="en-US" sz="1600" b="1" kern="1200" dirty="0">
                        <a:solidFill>
                          <a:schemeClr val="bg1"/>
                        </a:solidFill>
                        <a:latin typeface="Century Gothic" panose="020B0502020202020204" pitchFamily="34" charset="0"/>
                        <a:ea typeface="微软雅黑" pitchFamily="34" charset="-122"/>
                        <a:cs typeface="Arial" panose="020B0604020202020204" pitchFamily="34" charset="0"/>
                      </a:endParaRPr>
                    </a:p>
                  </a:txBody>
                  <a:tcPr marL="91449" marR="91449" marT="45726" marB="4572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bg1"/>
                          </a:solidFill>
                          <a:latin typeface="Century Gothic" panose="020B0502020202020204" pitchFamily="34" charset="0"/>
                          <a:cs typeface="Arial" panose="020B0604020202020204" pitchFamily="34" charset="0"/>
                        </a:rPr>
                        <a:t>26-Day</a:t>
                      </a:r>
                      <a:endParaRPr lang="en-US" altLang="zh-CN" sz="1600" b="1" kern="1200" dirty="0">
                        <a:solidFill>
                          <a:schemeClr val="bg1"/>
                        </a:solidFill>
                        <a:latin typeface="Century Gothic" panose="020B0502020202020204" pitchFamily="34" charset="0"/>
                        <a:ea typeface="微软雅黑" pitchFamily="34" charset="-122"/>
                        <a:cs typeface="Arial" panose="020B0604020202020204" pitchFamily="34" charset="0"/>
                      </a:endParaRPr>
                    </a:p>
                  </a:txBody>
                  <a:tcPr marL="91449" marR="91449" marT="45726" marB="45726" anchor="ctr"/>
                </a:tc>
                <a:extLst>
                  <a:ext uri="{0D108BD9-81ED-4DB2-BD59-A6C34878D82A}">
                    <a16:rowId xmlns:a16="http://schemas.microsoft.com/office/drawing/2014/main" xmlns="" val="10000"/>
                  </a:ext>
                </a:extLst>
              </a:tr>
              <a:tr h="1538896">
                <a:tc>
                  <a:txBody>
                    <a:bodyPr/>
                    <a:lstStyle/>
                    <a:p>
                      <a:pPr marL="0" algn="ctr" defTabSz="914400" rtl="0" eaLnBrk="1" latinLnBrk="0" hangingPunct="1"/>
                      <a:r>
                        <a:rPr lang="en-US" altLang="zh-CN" sz="1800" b="1" kern="1200" dirty="0" err="1">
                          <a:solidFill>
                            <a:schemeClr val="tx1"/>
                          </a:solidFill>
                          <a:latin typeface="Century Gothic" panose="020B0502020202020204" pitchFamily="34" charset="0"/>
                          <a:cs typeface="Arial" panose="020B0604020202020204" pitchFamily="34" charset="0"/>
                        </a:rPr>
                        <a:t>Avg</a:t>
                      </a:r>
                      <a:r>
                        <a:rPr lang="en-US" altLang="zh-CN" sz="1800" b="1" kern="1200" dirty="0">
                          <a:solidFill>
                            <a:schemeClr val="tx1"/>
                          </a:solidFill>
                          <a:latin typeface="Century Gothic" panose="020B0502020202020204" pitchFamily="34" charset="0"/>
                          <a:cs typeface="Arial" panose="020B0604020202020204" pitchFamily="34" charset="0"/>
                        </a:rPr>
                        <a:t> MSE</a:t>
                      </a:r>
                      <a:endParaRPr lang="zh-CN" altLang="en-US" sz="1800" b="1" kern="1200" dirty="0">
                        <a:solidFill>
                          <a:schemeClr val="tx1"/>
                        </a:solidFill>
                        <a:latin typeface="Century Gothic" panose="020B0502020202020204" pitchFamily="34" charset="0"/>
                        <a:ea typeface="微软雅黑" pitchFamily="34" charset="-122"/>
                        <a:cs typeface="Arial" panose="020B0604020202020204" pitchFamily="34" charset="0"/>
                      </a:endParaRPr>
                    </a:p>
                  </a:txBody>
                  <a:tcPr marL="91449" marR="91449" marT="45726" marB="45726" anchor="ctr"/>
                </a:tc>
                <a:tc>
                  <a:txBody>
                    <a:bodyPr/>
                    <a:lstStyle/>
                    <a:p>
                      <a:pPr marL="0" algn="ctr" defTabSz="914400" rtl="0" eaLnBrk="1" latinLnBrk="0" hangingPunct="1"/>
                      <a:r>
                        <a:rPr lang="en-US" altLang="zh-CN" sz="1600" kern="1200" dirty="0">
                          <a:solidFill>
                            <a:schemeClr val="tx1"/>
                          </a:solidFill>
                          <a:latin typeface="Century Gothic" panose="020B0502020202020204" pitchFamily="34" charset="0"/>
                          <a:cs typeface="Arial" panose="020B0604020202020204" pitchFamily="34" charset="0"/>
                        </a:rPr>
                        <a:t>0.0369</a:t>
                      </a:r>
                      <a:endParaRPr lang="zh-CN" altLang="en-US" sz="1600" b="0" kern="1200" dirty="0">
                        <a:solidFill>
                          <a:schemeClr val="tx1"/>
                        </a:solidFill>
                        <a:latin typeface="Century Gothic" panose="020B0502020202020204" pitchFamily="34" charset="0"/>
                        <a:ea typeface="微软雅黑" pitchFamily="34" charset="-122"/>
                        <a:cs typeface="Arial" panose="020B0604020202020204" pitchFamily="34" charset="0"/>
                      </a:endParaRPr>
                    </a:p>
                  </a:txBody>
                  <a:tcPr marL="91449" marR="91449" marT="45726" marB="45726" anchor="ctr"/>
                </a:tc>
                <a:tc>
                  <a:txBody>
                    <a:bodyPr/>
                    <a:lstStyle/>
                    <a:p>
                      <a:pPr marL="0" algn="ctr" defTabSz="914400" rtl="0" eaLnBrk="1" latinLnBrk="0" hangingPunct="1"/>
                      <a:r>
                        <a:rPr lang="en-US" altLang="zh-CN" sz="1600" kern="1200" dirty="0">
                          <a:solidFill>
                            <a:schemeClr val="tx1"/>
                          </a:solidFill>
                          <a:latin typeface="Century Gothic" panose="020B0502020202020204" pitchFamily="34" charset="0"/>
                          <a:cs typeface="Arial" panose="020B0604020202020204" pitchFamily="34" charset="0"/>
                        </a:rPr>
                        <a:t>0.0340</a:t>
                      </a:r>
                      <a:endParaRPr lang="zh-CN" altLang="en-US" sz="1600" b="0" kern="1200" dirty="0">
                        <a:solidFill>
                          <a:schemeClr val="tx1"/>
                        </a:solidFill>
                        <a:latin typeface="Century Gothic" panose="020B0502020202020204" pitchFamily="34" charset="0"/>
                        <a:ea typeface="微软雅黑" pitchFamily="34" charset="-122"/>
                        <a:cs typeface="Arial" panose="020B0604020202020204" pitchFamily="34" charset="0"/>
                      </a:endParaRPr>
                    </a:p>
                  </a:txBody>
                  <a:tcPr marL="91449" marR="91449" marT="45726" marB="45726" anchor="ctr"/>
                </a:tc>
                <a:tc>
                  <a:txBody>
                    <a:bodyPr/>
                    <a:lstStyle/>
                    <a:p>
                      <a:pPr algn="ctr"/>
                      <a:r>
                        <a:rPr lang="en-US" altLang="zh-CN" sz="1600" kern="1200" dirty="0">
                          <a:solidFill>
                            <a:schemeClr val="tx1"/>
                          </a:solidFill>
                          <a:latin typeface="Century Gothic" panose="020B0502020202020204" pitchFamily="34" charset="0"/>
                          <a:cs typeface="Arial" panose="020B0604020202020204" pitchFamily="34" charset="0"/>
                        </a:rPr>
                        <a:t>0.0353</a:t>
                      </a:r>
                      <a:endParaRPr lang="zh-CN" altLang="en-US" sz="1600" b="0" kern="1200" dirty="0">
                        <a:solidFill>
                          <a:schemeClr val="tx1"/>
                        </a:solidFill>
                        <a:latin typeface="Century Gothic" panose="020B0502020202020204" pitchFamily="34" charset="0"/>
                        <a:ea typeface="微软雅黑" pitchFamily="34" charset="-122"/>
                        <a:cs typeface="Arial" panose="020B0604020202020204" pitchFamily="34" charset="0"/>
                      </a:endParaRPr>
                    </a:p>
                  </a:txBody>
                  <a:tcPr marL="91449" marR="91449" marT="45726" marB="45726" anchor="ctr"/>
                </a:tc>
                <a:tc>
                  <a:txBody>
                    <a:bodyPr/>
                    <a:lstStyle/>
                    <a:p>
                      <a:pPr marL="0" algn="ctr" defTabSz="914400" rtl="0" eaLnBrk="1" latinLnBrk="0" hangingPunct="1"/>
                      <a:r>
                        <a:rPr lang="en-US" altLang="zh-CN" sz="1600" kern="1200" dirty="0">
                          <a:solidFill>
                            <a:schemeClr val="tx1"/>
                          </a:solidFill>
                          <a:latin typeface="Century Gothic" panose="020B0502020202020204" pitchFamily="34" charset="0"/>
                          <a:cs typeface="Arial" panose="020B0604020202020204" pitchFamily="34" charset="0"/>
                        </a:rPr>
                        <a:t>0.0349</a:t>
                      </a:r>
                      <a:endParaRPr lang="zh-CN" altLang="en-US" sz="1600" b="0" kern="1200" dirty="0">
                        <a:solidFill>
                          <a:schemeClr val="tx1"/>
                        </a:solidFill>
                        <a:latin typeface="Century Gothic" panose="020B0502020202020204" pitchFamily="34" charset="0"/>
                        <a:ea typeface="微软雅黑" pitchFamily="34" charset="-122"/>
                        <a:cs typeface="Arial" panose="020B0604020202020204" pitchFamily="34" charset="0"/>
                      </a:endParaRPr>
                    </a:p>
                  </a:txBody>
                  <a:tcPr marL="91449" marR="91449" marT="45726" marB="45726" anchor="ctr"/>
                </a:tc>
                <a:extLst>
                  <a:ext uri="{0D108BD9-81ED-4DB2-BD59-A6C34878D82A}">
                    <a16:rowId xmlns:a16="http://schemas.microsoft.com/office/drawing/2014/main" xmlns="" val="10001"/>
                  </a:ext>
                </a:extLst>
              </a:tr>
            </a:tbl>
          </a:graphicData>
        </a:graphic>
      </p:graphicFrame>
      <p:sp>
        <p:nvSpPr>
          <p:cNvPr id="13338" name="TextBox 2"/>
          <p:cNvSpPr txBox="1">
            <a:spLocks noChangeArrowheads="1"/>
          </p:cNvSpPr>
          <p:nvPr/>
        </p:nvSpPr>
        <p:spPr bwMode="auto">
          <a:xfrm>
            <a:off x="1051908" y="5863038"/>
            <a:ext cx="4344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endParaRPr lang="zh-CN" altLang="en-US" dirty="0"/>
          </a:p>
        </p:txBody>
      </p:sp>
      <p:pic>
        <p:nvPicPr>
          <p:cNvPr id="5" name="Picture 4">
            <a:extLst>
              <a:ext uri="{FF2B5EF4-FFF2-40B4-BE49-F238E27FC236}">
                <a16:creationId xmlns:a16="http://schemas.microsoft.com/office/drawing/2014/main" xmlns="" id="{A71CC8C1-5760-1D42-9717-0EE1D4E240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4079" y="1633597"/>
            <a:ext cx="8269241" cy="4843640"/>
          </a:xfrm>
          <a:prstGeom prst="rect">
            <a:avLst/>
          </a:prstGeom>
        </p:spPr>
      </p:pic>
      <p:sp>
        <p:nvSpPr>
          <p:cNvPr id="6" name="Rectangle 5">
            <a:extLst>
              <a:ext uri="{FF2B5EF4-FFF2-40B4-BE49-F238E27FC236}">
                <a16:creationId xmlns:a16="http://schemas.microsoft.com/office/drawing/2014/main" xmlns="" id="{6DD99610-9E4F-344D-B083-04AD2542908A}"/>
              </a:ext>
            </a:extLst>
          </p:cNvPr>
          <p:cNvSpPr/>
          <p:nvPr/>
        </p:nvSpPr>
        <p:spPr>
          <a:xfrm>
            <a:off x="1319104" y="1059867"/>
            <a:ext cx="3810595" cy="523220"/>
          </a:xfrm>
          <a:prstGeom prst="rect">
            <a:avLst/>
          </a:prstGeom>
        </p:spPr>
        <p:txBody>
          <a:bodyPr wrap="none">
            <a:spAutoFit/>
          </a:bodyPr>
          <a:lstStyle/>
          <a:p>
            <a:r>
              <a:rPr lang="en-US" altLang="zh-CN" sz="2800" b="1" dirty="0" err="1">
                <a:solidFill>
                  <a:schemeClr val="bg1"/>
                </a:solidFill>
                <a:latin typeface="Century Gothic" panose="020B0502020202020204" pitchFamily="34" charset="0"/>
                <a:ea typeface="微软雅黑" pitchFamily="34" charset="-122"/>
              </a:rPr>
              <a:t>Signalling</a:t>
            </a:r>
            <a:r>
              <a:rPr lang="en-US" altLang="zh-CN" sz="2800" b="1" dirty="0">
                <a:solidFill>
                  <a:schemeClr val="bg1"/>
                </a:solidFill>
                <a:latin typeface="Century Gothic" panose="020B0502020202020204" pitchFamily="34" charset="0"/>
                <a:ea typeface="微软雅黑" pitchFamily="34" charset="-122"/>
              </a:rPr>
              <a:t> Value Add</a:t>
            </a:r>
          </a:p>
        </p:txBody>
      </p:sp>
      <p:pic>
        <p:nvPicPr>
          <p:cNvPr id="8" name="Picture 7">
            <a:extLst>
              <a:ext uri="{FF2B5EF4-FFF2-40B4-BE49-F238E27FC236}">
                <a16:creationId xmlns:a16="http://schemas.microsoft.com/office/drawing/2014/main" xmlns="" id="{B1391005-539F-BD48-A39E-B1368F42D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709958"/>
            <a:ext cx="6023203" cy="4201184"/>
          </a:xfrm>
          <a:prstGeom prst="rect">
            <a:avLst/>
          </a:prstGeom>
        </p:spPr>
      </p:pic>
      <p:pic>
        <p:nvPicPr>
          <p:cNvPr id="10" name="Picture 9">
            <a:extLst>
              <a:ext uri="{FF2B5EF4-FFF2-40B4-BE49-F238E27FC236}">
                <a16:creationId xmlns:a16="http://schemas.microsoft.com/office/drawing/2014/main" xmlns="" id="{68F7A57B-AE87-E74B-B845-9935CFF88B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6069" y="1751310"/>
            <a:ext cx="5830137" cy="4066520"/>
          </a:xfrm>
          <a:prstGeom prst="rect">
            <a:avLst/>
          </a:prstGeom>
        </p:spPr>
      </p:pic>
      <p:pic>
        <p:nvPicPr>
          <p:cNvPr id="12" name="Picture 11">
            <a:extLst>
              <a:ext uri="{FF2B5EF4-FFF2-40B4-BE49-F238E27FC236}">
                <a16:creationId xmlns:a16="http://schemas.microsoft.com/office/drawing/2014/main" xmlns="" id="{0576870C-B9FD-374A-8CF7-F3FC97B670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5999" y="1709957"/>
            <a:ext cx="5921799" cy="413045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sharpenSoften amount="-61000"/>
                    </a14:imgEffect>
                    <a14:imgEffect>
                      <a14:brightnessContrast bright="-55000" contrast="25000"/>
                    </a14:imgEffect>
                  </a14:imgLayer>
                </a14:imgProps>
              </a:ext>
            </a:extLst>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xmlns="" id="{5F040338-0E3B-7A4E-9D3D-F4A564E05565}"/>
                  </a:ext>
                </a:extLst>
              </p:cNvPr>
              <p:cNvGraphicFramePr>
                <a:graphicFrameLocks noGrp="1"/>
              </p:cNvGraphicFramePr>
              <p:nvPr>
                <p:extLst>
                  <p:ext uri="{D42A27DB-BD31-4B8C-83A1-F6EECF244321}">
                    <p14:modId xmlns:p14="http://schemas.microsoft.com/office/powerpoint/2010/main" val="1337516297"/>
                  </p:ext>
                </p:extLst>
              </p:nvPr>
            </p:nvGraphicFramePr>
            <p:xfrm>
              <a:off x="143503" y="2409007"/>
              <a:ext cx="5222427" cy="2791842"/>
            </p:xfrm>
            <a:graphic>
              <a:graphicData uri="http://schemas.openxmlformats.org/drawingml/2006/table">
                <a:tbl>
                  <a:tblPr firstRow="1" bandRow="1">
                    <a:tableStyleId>{5C22544A-7EE6-4342-B048-85BDC9FD1C3A}</a:tableStyleId>
                  </a:tblPr>
                  <a:tblGrid>
                    <a:gridCol w="1052043">
                      <a:extLst>
                        <a:ext uri="{9D8B030D-6E8A-4147-A177-3AD203B41FA5}">
                          <a16:colId xmlns:a16="http://schemas.microsoft.com/office/drawing/2014/main" xmlns="" val="2486147456"/>
                        </a:ext>
                      </a:extLst>
                    </a:gridCol>
                    <a:gridCol w="1042596">
                      <a:extLst>
                        <a:ext uri="{9D8B030D-6E8A-4147-A177-3AD203B41FA5}">
                          <a16:colId xmlns:a16="http://schemas.microsoft.com/office/drawing/2014/main" xmlns="" val="2503204596"/>
                        </a:ext>
                      </a:extLst>
                    </a:gridCol>
                    <a:gridCol w="1042596">
                      <a:extLst>
                        <a:ext uri="{9D8B030D-6E8A-4147-A177-3AD203B41FA5}">
                          <a16:colId xmlns:a16="http://schemas.microsoft.com/office/drawing/2014/main" xmlns="" val="835362080"/>
                        </a:ext>
                      </a:extLst>
                    </a:gridCol>
                    <a:gridCol w="1042596">
                      <a:extLst>
                        <a:ext uri="{9D8B030D-6E8A-4147-A177-3AD203B41FA5}">
                          <a16:colId xmlns:a16="http://schemas.microsoft.com/office/drawing/2014/main" xmlns="" val="994712080"/>
                        </a:ext>
                      </a:extLst>
                    </a:gridCol>
                    <a:gridCol w="1042596">
                      <a:extLst>
                        <a:ext uri="{9D8B030D-6E8A-4147-A177-3AD203B41FA5}">
                          <a16:colId xmlns:a16="http://schemas.microsoft.com/office/drawing/2014/main" xmlns="" val="1481065945"/>
                        </a:ext>
                      </a:extLst>
                    </a:gridCol>
                  </a:tblGrid>
                  <a:tr h="1348896">
                    <a:tc>
                      <a:txBody>
                        <a:bodyPr/>
                        <a:lstStyle/>
                        <a:p>
                          <a:pPr algn="ctr"/>
                          <a:endParaRPr lang="zh-CN" altLang="en-US" sz="1800" dirty="0">
                            <a:solidFill>
                              <a:schemeClr val="bg1"/>
                            </a:solidFill>
                            <a:latin typeface="Century Gothic" panose="020B0502020202020204" pitchFamily="34" charset="0"/>
                            <a:cs typeface="Arial" panose="020B0604020202020204" pitchFamily="34" charset="0"/>
                          </a:endParaRPr>
                        </a:p>
                      </a:txBody>
                      <a:tcPr marL="91449" marR="91449" marT="45726" marB="45726" anchor="ctr"/>
                    </a:tc>
                    <a:tc>
                      <a:txBody>
                        <a:bodyPr/>
                        <a:lstStyle/>
                        <a:p>
                          <a:pPr marL="0" algn="ctr" defTabSz="914400" rtl="0" eaLnBrk="1" latinLnBrk="0" hangingPunct="1"/>
                          <a:r>
                            <a:rPr lang="en-US" altLang="zh-CN" sz="1600" kern="1200" dirty="0">
                              <a:solidFill>
                                <a:schemeClr val="bg1"/>
                              </a:solidFill>
                              <a:latin typeface="Century Gothic" panose="020B0502020202020204" pitchFamily="34" charset="0"/>
                              <a:cs typeface="Arial" panose="020B0604020202020204" pitchFamily="34" charset="0"/>
                            </a:rPr>
                            <a:t>no shift</a:t>
                          </a:r>
                          <a:endParaRPr lang="zh-CN" altLang="en-US" sz="1600" b="1" kern="1200" dirty="0">
                            <a:solidFill>
                              <a:schemeClr val="bg1"/>
                            </a:solidFill>
                            <a:latin typeface="Century Gothic" panose="020B0502020202020204" pitchFamily="34" charset="0"/>
                            <a:ea typeface="微软雅黑" pitchFamily="34" charset="-122"/>
                            <a:cs typeface="Arial" panose="020B0604020202020204" pitchFamily="34" charset="0"/>
                          </a:endParaRPr>
                        </a:p>
                      </a:txBody>
                      <a:tcPr marL="91449" marR="91449" marT="45726" marB="45726" anchor="ctr"/>
                    </a:tc>
                    <a:tc>
                      <a:txBody>
                        <a:bodyPr/>
                        <a:lstStyle/>
                        <a:p>
                          <a:pPr marL="0" algn="ctr" defTabSz="914400" rtl="0" eaLnBrk="1" latinLnBrk="0" hangingPunct="1"/>
                          <a:r>
                            <a:rPr lang="en-US" altLang="zh-CN" sz="1600" kern="1200" dirty="0">
                              <a:solidFill>
                                <a:schemeClr val="bg1"/>
                              </a:solidFill>
                              <a:latin typeface="Century Gothic" panose="020B0502020202020204" pitchFamily="34" charset="0"/>
                              <a:cs typeface="Arial" panose="020B0604020202020204" pitchFamily="34" charset="0"/>
                            </a:rPr>
                            <a:t>3-Day</a:t>
                          </a:r>
                          <a:endParaRPr lang="zh-CN" altLang="en-US" sz="1600" b="1" kern="1200" dirty="0">
                            <a:solidFill>
                              <a:schemeClr val="bg1"/>
                            </a:solidFill>
                            <a:latin typeface="Century Gothic" panose="020B0502020202020204" pitchFamily="34" charset="0"/>
                            <a:ea typeface="微软雅黑" pitchFamily="34" charset="-122"/>
                            <a:cs typeface="Arial" panose="020B0604020202020204" pitchFamily="34" charset="0"/>
                          </a:endParaRPr>
                        </a:p>
                      </a:txBody>
                      <a:tcPr marL="91449" marR="91449" marT="45726" marB="45726" anchor="ctr"/>
                    </a:tc>
                    <a:tc>
                      <a:txBody>
                        <a:bodyPr/>
                        <a:lstStyle/>
                        <a:p>
                          <a:pPr marL="0" algn="ctr" defTabSz="914400" rtl="0" eaLnBrk="1" latinLnBrk="0" hangingPunct="1"/>
                          <a:r>
                            <a:rPr lang="en-US" altLang="zh-CN" sz="1600" kern="1200" dirty="0">
                              <a:solidFill>
                                <a:schemeClr val="bg1"/>
                              </a:solidFill>
                              <a:latin typeface="Century Gothic" panose="020B0502020202020204" pitchFamily="34" charset="0"/>
                              <a:cs typeface="Arial" panose="020B0604020202020204" pitchFamily="34" charset="0"/>
                            </a:rPr>
                            <a:t>8-Day</a:t>
                          </a:r>
                          <a:endParaRPr lang="zh-CN" altLang="en-US" sz="1600" b="1" kern="1200" dirty="0">
                            <a:solidFill>
                              <a:schemeClr val="bg1"/>
                            </a:solidFill>
                            <a:latin typeface="Century Gothic" panose="020B0502020202020204" pitchFamily="34" charset="0"/>
                            <a:ea typeface="微软雅黑" pitchFamily="34" charset="-122"/>
                            <a:cs typeface="Arial" panose="020B0604020202020204" pitchFamily="34" charset="0"/>
                          </a:endParaRPr>
                        </a:p>
                      </a:txBody>
                      <a:tcPr marL="91449" marR="91449" marT="45726" marB="4572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bg1"/>
                              </a:solidFill>
                              <a:latin typeface="Century Gothic" panose="020B0502020202020204" pitchFamily="34" charset="0"/>
                              <a:cs typeface="Arial" panose="020B0604020202020204" pitchFamily="34" charset="0"/>
                            </a:rPr>
                            <a:t>26-Day</a:t>
                          </a:r>
                          <a:endParaRPr lang="en-US" altLang="zh-CN" sz="1600" b="1" kern="1200" dirty="0">
                            <a:solidFill>
                              <a:schemeClr val="bg1"/>
                            </a:solidFill>
                            <a:latin typeface="Century Gothic" panose="020B0502020202020204" pitchFamily="34" charset="0"/>
                            <a:ea typeface="微软雅黑" pitchFamily="34" charset="-122"/>
                            <a:cs typeface="Arial" panose="020B0604020202020204" pitchFamily="34" charset="0"/>
                          </a:endParaRPr>
                        </a:p>
                      </a:txBody>
                      <a:tcPr marL="91449" marR="91449" marT="45726" marB="45726" anchor="ctr"/>
                    </a:tc>
                    <a:extLst>
                      <a:ext uri="{0D108BD9-81ED-4DB2-BD59-A6C34878D82A}">
                        <a16:rowId xmlns:a16="http://schemas.microsoft.com/office/drawing/2014/main" xmlns="" val="4220486408"/>
                      </a:ext>
                    </a:extLst>
                  </a:tr>
                  <a:tr h="14429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err="1">
                              <a:solidFill>
                                <a:schemeClr val="tx1"/>
                              </a:solidFill>
                              <a:latin typeface="Century Gothic" panose="020B0502020202020204" pitchFamily="34" charset="0"/>
                              <a:cs typeface="Arial" panose="020B0604020202020204" pitchFamily="34" charset="0"/>
                            </a:rPr>
                            <a:t>Avg</a:t>
                          </a:r>
                          <a:r>
                            <a:rPr lang="en-US" altLang="zh-CN" sz="1600" b="1" kern="1200" dirty="0">
                              <a:solidFill>
                                <a:schemeClr val="tx1"/>
                              </a:solidFill>
                              <a:latin typeface="Century Gothic" panose="020B0502020202020204" pitchFamily="34" charset="0"/>
                              <a:cs typeface="Arial" panose="020B0604020202020204" pitchFamily="34" charset="0"/>
                            </a:rPr>
                            <a:t> </a:t>
                          </a:r>
                          <a14:m>
                            <m:oMath xmlns:m="http://schemas.openxmlformats.org/officeDocument/2006/math">
                              <m:sSup>
                                <m:sSupPr>
                                  <m:ctrlPr>
                                    <a:rPr lang="en-US" sz="1800" b="1" i="1" smtClean="0">
                                      <a:solidFill>
                                        <a:schemeClr val="tx1"/>
                                      </a:solidFill>
                                      <a:latin typeface="Cambria Math" charset="0"/>
                                    </a:rPr>
                                  </m:ctrlPr>
                                </m:sSupPr>
                                <m:e>
                                  <m:r>
                                    <a:rPr lang="en-US" sz="1800" b="1" i="1" smtClean="0">
                                      <a:solidFill>
                                        <a:schemeClr val="tx1"/>
                                      </a:solidFill>
                                      <a:latin typeface="Cambria Math" panose="02040503050406030204" pitchFamily="18" charset="0"/>
                                    </a:rPr>
                                    <m:t>𝑹</m:t>
                                  </m:r>
                                </m:e>
                                <m:sup>
                                  <m:r>
                                    <a:rPr lang="en-US" sz="1800" b="1" i="1" smtClean="0">
                                      <a:solidFill>
                                        <a:schemeClr val="tx1"/>
                                      </a:solidFill>
                                      <a:latin typeface="Cambria Math" panose="02040503050406030204" pitchFamily="18" charset="0"/>
                                    </a:rPr>
                                    <m:t>𝟐</m:t>
                                  </m:r>
                                </m:sup>
                              </m:sSup>
                            </m:oMath>
                          </a14:m>
                          <a:endParaRPr lang="en-US" altLang="zh-CN" sz="1800" b="1" kern="1200" dirty="0">
                            <a:solidFill>
                              <a:schemeClr val="tx1"/>
                            </a:solidFill>
                            <a:latin typeface="Century Gothic" panose="020B0502020202020204" pitchFamily="34" charset="0"/>
                            <a:cs typeface="Arial" panose="020B0604020202020204" pitchFamily="34" charset="0"/>
                          </a:endParaRPr>
                        </a:p>
                        <a:p>
                          <a:pPr algn="ctr"/>
                          <a:endParaRPr lang="zh-CN" altLang="en-US" sz="1800" dirty="0">
                            <a:solidFill>
                              <a:schemeClr val="tx1"/>
                            </a:solidFill>
                            <a:latin typeface="Century Gothic" panose="020B0502020202020204" pitchFamily="34" charset="0"/>
                            <a:cs typeface="Arial" panose="020B0604020202020204" pitchFamily="34" charset="0"/>
                          </a:endParaRPr>
                        </a:p>
                      </a:txBody>
                      <a:tcPr marL="91449" marR="91449" marT="45726" marB="45726" anchor="ctr"/>
                    </a:tc>
                    <a:tc>
                      <a:txBody>
                        <a:bodyPr/>
                        <a:lstStyle/>
                        <a:p>
                          <a:pPr algn="ctr"/>
                          <a:r>
                            <a:rPr lang="en-US" altLang="zh-CN" sz="1800" dirty="0">
                              <a:solidFill>
                                <a:schemeClr val="tx1"/>
                              </a:solidFill>
                              <a:latin typeface="Century Gothic" panose="020B0502020202020204" pitchFamily="34" charset="0"/>
                              <a:cs typeface="Arial" panose="020B0604020202020204" pitchFamily="34" charset="0"/>
                            </a:rPr>
                            <a:t>0.0013</a:t>
                          </a:r>
                          <a:endParaRPr lang="zh-CN" altLang="en-US" sz="1800" dirty="0">
                            <a:solidFill>
                              <a:schemeClr val="tx1"/>
                            </a:solidFill>
                            <a:latin typeface="Century Gothic" panose="020B0502020202020204" pitchFamily="34" charset="0"/>
                            <a:cs typeface="Arial" panose="020B0604020202020204" pitchFamily="34" charset="0"/>
                          </a:endParaRPr>
                        </a:p>
                      </a:txBody>
                      <a:tcPr marL="91449" marR="91449" marT="45726" marB="45726" anchor="ctr"/>
                    </a:tc>
                    <a:tc>
                      <a:txBody>
                        <a:bodyPr/>
                        <a:lstStyle/>
                        <a:p>
                          <a:pPr algn="ctr"/>
                          <a:r>
                            <a:rPr lang="en-US" altLang="zh-CN" sz="1800" dirty="0">
                              <a:solidFill>
                                <a:schemeClr val="tx1"/>
                              </a:solidFill>
                              <a:latin typeface="Century Gothic" panose="020B0502020202020204" pitchFamily="34" charset="0"/>
                              <a:cs typeface="Arial" panose="020B0604020202020204" pitchFamily="34" charset="0"/>
                            </a:rPr>
                            <a:t>0.0391</a:t>
                          </a:r>
                          <a:endParaRPr lang="zh-CN" altLang="en-US" sz="1800" dirty="0">
                            <a:solidFill>
                              <a:schemeClr val="tx1"/>
                            </a:solidFill>
                            <a:latin typeface="Century Gothic" panose="020B0502020202020204" pitchFamily="34" charset="0"/>
                            <a:cs typeface="Arial" panose="020B0604020202020204" pitchFamily="34" charset="0"/>
                          </a:endParaRPr>
                        </a:p>
                      </a:txBody>
                      <a:tcPr marL="91449" marR="91449" marT="45726" marB="45726" anchor="ctr"/>
                    </a:tc>
                    <a:tc>
                      <a:txBody>
                        <a:bodyPr/>
                        <a:lstStyle/>
                        <a:p>
                          <a:pPr algn="ctr"/>
                          <a:r>
                            <a:rPr lang="en-US" altLang="zh-CN" sz="1800" dirty="0">
                              <a:solidFill>
                                <a:schemeClr val="tx1"/>
                              </a:solidFill>
                              <a:latin typeface="Century Gothic" panose="020B0502020202020204" pitchFamily="34" charset="0"/>
                              <a:cs typeface="Arial" panose="020B0604020202020204" pitchFamily="34" charset="0"/>
                            </a:rPr>
                            <a:t>0.0138</a:t>
                          </a:r>
                          <a:endParaRPr lang="zh-CN" altLang="en-US" sz="1800" dirty="0">
                            <a:solidFill>
                              <a:schemeClr val="tx1"/>
                            </a:solidFill>
                            <a:latin typeface="Century Gothic" panose="020B0502020202020204" pitchFamily="34" charset="0"/>
                            <a:cs typeface="Arial" panose="020B0604020202020204" pitchFamily="34" charset="0"/>
                          </a:endParaRPr>
                        </a:p>
                      </a:txBody>
                      <a:tcPr marL="91449" marR="91449" marT="45726" marB="45726" anchor="ctr"/>
                    </a:tc>
                    <a:tc>
                      <a:txBody>
                        <a:bodyPr/>
                        <a:lstStyle/>
                        <a:p>
                          <a:pPr algn="ctr"/>
                          <a:r>
                            <a:rPr lang="en-US" altLang="zh-CN" sz="1800" dirty="0">
                              <a:solidFill>
                                <a:schemeClr val="tx1"/>
                              </a:solidFill>
                              <a:latin typeface="Century Gothic" panose="020B0502020202020204" pitchFamily="34" charset="0"/>
                              <a:cs typeface="Arial" panose="020B0604020202020204" pitchFamily="34" charset="0"/>
                            </a:rPr>
                            <a:t>0.0188</a:t>
                          </a:r>
                          <a:endParaRPr lang="zh-CN" altLang="en-US" sz="1800" dirty="0">
                            <a:solidFill>
                              <a:schemeClr val="tx1"/>
                            </a:solidFill>
                            <a:latin typeface="Century Gothic" panose="020B0502020202020204" pitchFamily="34" charset="0"/>
                            <a:cs typeface="Arial" panose="020B0604020202020204" pitchFamily="34" charset="0"/>
                          </a:endParaRPr>
                        </a:p>
                      </a:txBody>
                      <a:tcPr marL="91449" marR="91449" marT="45726" marB="45726" anchor="ctr"/>
                    </a:tc>
                    <a:extLst>
                      <a:ext uri="{0D108BD9-81ED-4DB2-BD59-A6C34878D82A}">
                        <a16:rowId xmlns:a16="http://schemas.microsoft.com/office/drawing/2014/main" xmlns="" val="4265676572"/>
                      </a:ext>
                    </a:extLst>
                  </a:tr>
                </a:tbl>
              </a:graphicData>
            </a:graphic>
          </p:graphicFrame>
        </mc:Choice>
        <mc:Fallback xmlns="">
          <p:graphicFrame>
            <p:nvGraphicFramePr>
              <p:cNvPr id="2" name="Table 1">
                <a:extLst>
                  <a:ext uri="{FF2B5EF4-FFF2-40B4-BE49-F238E27FC236}">
                    <a16:creationId xmlns:a16="http://schemas.microsoft.com/office/drawing/2014/main" id="{5F040338-0E3B-7A4E-9D3D-F4A564E05565}"/>
                  </a:ext>
                </a:extLst>
              </p:cNvPr>
              <p:cNvGraphicFramePr>
                <a:graphicFrameLocks noGrp="1"/>
              </p:cNvGraphicFramePr>
              <p:nvPr>
                <p:extLst>
                  <p:ext uri="{D42A27DB-BD31-4B8C-83A1-F6EECF244321}">
                    <p14:modId xmlns:p14="http://schemas.microsoft.com/office/powerpoint/2010/main" val="1337516297"/>
                  </p:ext>
                </p:extLst>
              </p:nvPr>
            </p:nvGraphicFramePr>
            <p:xfrm>
              <a:off x="143503" y="2409007"/>
              <a:ext cx="5222427" cy="2791842"/>
            </p:xfrm>
            <a:graphic>
              <a:graphicData uri="http://schemas.openxmlformats.org/drawingml/2006/table">
                <a:tbl>
                  <a:tblPr firstRow="1" bandRow="1">
                    <a:tableStyleId>{5C22544A-7EE6-4342-B048-85BDC9FD1C3A}</a:tableStyleId>
                  </a:tblPr>
                  <a:tblGrid>
                    <a:gridCol w="1052043">
                      <a:extLst>
                        <a:ext uri="{9D8B030D-6E8A-4147-A177-3AD203B41FA5}">
                          <a16:colId xmlns:a16="http://schemas.microsoft.com/office/drawing/2014/main" val="2486147456"/>
                        </a:ext>
                      </a:extLst>
                    </a:gridCol>
                    <a:gridCol w="1042596">
                      <a:extLst>
                        <a:ext uri="{9D8B030D-6E8A-4147-A177-3AD203B41FA5}">
                          <a16:colId xmlns:a16="http://schemas.microsoft.com/office/drawing/2014/main" val="2503204596"/>
                        </a:ext>
                      </a:extLst>
                    </a:gridCol>
                    <a:gridCol w="1042596">
                      <a:extLst>
                        <a:ext uri="{9D8B030D-6E8A-4147-A177-3AD203B41FA5}">
                          <a16:colId xmlns:a16="http://schemas.microsoft.com/office/drawing/2014/main" val="835362080"/>
                        </a:ext>
                      </a:extLst>
                    </a:gridCol>
                    <a:gridCol w="1042596">
                      <a:extLst>
                        <a:ext uri="{9D8B030D-6E8A-4147-A177-3AD203B41FA5}">
                          <a16:colId xmlns:a16="http://schemas.microsoft.com/office/drawing/2014/main" val="994712080"/>
                        </a:ext>
                      </a:extLst>
                    </a:gridCol>
                    <a:gridCol w="1042596">
                      <a:extLst>
                        <a:ext uri="{9D8B030D-6E8A-4147-A177-3AD203B41FA5}">
                          <a16:colId xmlns:a16="http://schemas.microsoft.com/office/drawing/2014/main" val="1481065945"/>
                        </a:ext>
                      </a:extLst>
                    </a:gridCol>
                  </a:tblGrid>
                  <a:tr h="1348896">
                    <a:tc>
                      <a:txBody>
                        <a:bodyPr/>
                        <a:lstStyle/>
                        <a:p>
                          <a:pPr algn="ctr"/>
                          <a:endParaRPr lang="zh-CN" altLang="en-US" sz="1800" dirty="0">
                            <a:solidFill>
                              <a:schemeClr val="bg1"/>
                            </a:solidFill>
                            <a:latin typeface="Century Gothic" panose="020B0502020202020204" pitchFamily="34" charset="0"/>
                            <a:cs typeface="Arial" panose="020B0604020202020204" pitchFamily="34" charset="0"/>
                          </a:endParaRPr>
                        </a:p>
                      </a:txBody>
                      <a:tcPr marL="91449" marR="91449" marT="45726" marB="45726" anchor="ctr"/>
                    </a:tc>
                    <a:tc>
                      <a:txBody>
                        <a:bodyPr/>
                        <a:lstStyle/>
                        <a:p>
                          <a:pPr marL="0" algn="ctr" defTabSz="914400" rtl="0" eaLnBrk="1" latinLnBrk="0" hangingPunct="1"/>
                          <a:r>
                            <a:rPr lang="en-US" altLang="zh-CN" sz="1600" kern="1200" dirty="0">
                              <a:solidFill>
                                <a:schemeClr val="bg1"/>
                              </a:solidFill>
                              <a:latin typeface="Century Gothic" panose="020B0502020202020204" pitchFamily="34" charset="0"/>
                              <a:cs typeface="Arial" panose="020B0604020202020204" pitchFamily="34" charset="0"/>
                            </a:rPr>
                            <a:t>no shift</a:t>
                          </a:r>
                          <a:endParaRPr lang="zh-CN" altLang="en-US" sz="1600" b="1" kern="1200" dirty="0">
                            <a:solidFill>
                              <a:schemeClr val="bg1"/>
                            </a:solidFill>
                            <a:latin typeface="Century Gothic" panose="020B0502020202020204" pitchFamily="34" charset="0"/>
                            <a:ea typeface="微软雅黑" pitchFamily="34" charset="-122"/>
                            <a:cs typeface="Arial" panose="020B0604020202020204" pitchFamily="34" charset="0"/>
                          </a:endParaRPr>
                        </a:p>
                      </a:txBody>
                      <a:tcPr marL="91449" marR="91449" marT="45726" marB="45726" anchor="ctr"/>
                    </a:tc>
                    <a:tc>
                      <a:txBody>
                        <a:bodyPr/>
                        <a:lstStyle/>
                        <a:p>
                          <a:pPr marL="0" algn="ctr" defTabSz="914400" rtl="0" eaLnBrk="1" latinLnBrk="0" hangingPunct="1"/>
                          <a:r>
                            <a:rPr lang="en-US" altLang="zh-CN" sz="1600" kern="1200" dirty="0">
                              <a:solidFill>
                                <a:schemeClr val="bg1"/>
                              </a:solidFill>
                              <a:latin typeface="Century Gothic" panose="020B0502020202020204" pitchFamily="34" charset="0"/>
                              <a:cs typeface="Arial" panose="020B0604020202020204" pitchFamily="34" charset="0"/>
                            </a:rPr>
                            <a:t>3-Day</a:t>
                          </a:r>
                          <a:endParaRPr lang="zh-CN" altLang="en-US" sz="1600" b="1" kern="1200" dirty="0">
                            <a:solidFill>
                              <a:schemeClr val="bg1"/>
                            </a:solidFill>
                            <a:latin typeface="Century Gothic" panose="020B0502020202020204" pitchFamily="34" charset="0"/>
                            <a:ea typeface="微软雅黑" pitchFamily="34" charset="-122"/>
                            <a:cs typeface="Arial" panose="020B0604020202020204" pitchFamily="34" charset="0"/>
                          </a:endParaRPr>
                        </a:p>
                      </a:txBody>
                      <a:tcPr marL="91449" marR="91449" marT="45726" marB="45726" anchor="ctr"/>
                    </a:tc>
                    <a:tc>
                      <a:txBody>
                        <a:bodyPr/>
                        <a:lstStyle/>
                        <a:p>
                          <a:pPr marL="0" algn="ctr" defTabSz="914400" rtl="0" eaLnBrk="1" latinLnBrk="0" hangingPunct="1"/>
                          <a:r>
                            <a:rPr lang="en-US" altLang="zh-CN" sz="1600" kern="1200" dirty="0">
                              <a:solidFill>
                                <a:schemeClr val="bg1"/>
                              </a:solidFill>
                              <a:latin typeface="Century Gothic" panose="020B0502020202020204" pitchFamily="34" charset="0"/>
                              <a:cs typeface="Arial" panose="020B0604020202020204" pitchFamily="34" charset="0"/>
                            </a:rPr>
                            <a:t>8-Day</a:t>
                          </a:r>
                          <a:endParaRPr lang="zh-CN" altLang="en-US" sz="1600" b="1" kern="1200" dirty="0">
                            <a:solidFill>
                              <a:schemeClr val="bg1"/>
                            </a:solidFill>
                            <a:latin typeface="Century Gothic" panose="020B0502020202020204" pitchFamily="34" charset="0"/>
                            <a:ea typeface="微软雅黑" pitchFamily="34" charset="-122"/>
                            <a:cs typeface="Arial" panose="020B0604020202020204" pitchFamily="34" charset="0"/>
                          </a:endParaRPr>
                        </a:p>
                      </a:txBody>
                      <a:tcPr marL="91449" marR="91449" marT="45726" marB="4572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bg1"/>
                              </a:solidFill>
                              <a:latin typeface="Century Gothic" panose="020B0502020202020204" pitchFamily="34" charset="0"/>
                              <a:cs typeface="Arial" panose="020B0604020202020204" pitchFamily="34" charset="0"/>
                            </a:rPr>
                            <a:t>26-Day</a:t>
                          </a:r>
                          <a:endParaRPr lang="en-US" altLang="zh-CN" sz="1600" b="1" kern="1200" dirty="0">
                            <a:solidFill>
                              <a:schemeClr val="bg1"/>
                            </a:solidFill>
                            <a:latin typeface="Century Gothic" panose="020B0502020202020204" pitchFamily="34" charset="0"/>
                            <a:ea typeface="微软雅黑" pitchFamily="34" charset="-122"/>
                            <a:cs typeface="Arial" panose="020B0604020202020204" pitchFamily="34" charset="0"/>
                          </a:endParaRPr>
                        </a:p>
                      </a:txBody>
                      <a:tcPr marL="91449" marR="91449" marT="45726" marB="45726" anchor="ctr"/>
                    </a:tc>
                    <a:extLst>
                      <a:ext uri="{0D108BD9-81ED-4DB2-BD59-A6C34878D82A}">
                        <a16:rowId xmlns:a16="http://schemas.microsoft.com/office/drawing/2014/main" val="4220486408"/>
                      </a:ext>
                    </a:extLst>
                  </a:tr>
                  <a:tr h="1442946">
                    <a:tc>
                      <a:txBody>
                        <a:bodyPr/>
                        <a:lstStyle/>
                        <a:p>
                          <a:endParaRPr lang="zh-CN"/>
                        </a:p>
                      </a:txBody>
                      <a:tcPr marL="91449" marR="91449" marT="45726" marB="45726" anchor="ctr">
                        <a:blipFill>
                          <a:blip r:embed="rId4"/>
                          <a:stretch>
                            <a:fillRect l="-1205" t="-93860" r="-397590"/>
                          </a:stretch>
                        </a:blipFill>
                      </a:tcPr>
                    </a:tc>
                    <a:tc>
                      <a:txBody>
                        <a:bodyPr/>
                        <a:lstStyle/>
                        <a:p>
                          <a:pPr algn="ctr"/>
                          <a:r>
                            <a:rPr lang="en-US" altLang="zh-CN" sz="1800" dirty="0">
                              <a:solidFill>
                                <a:schemeClr val="tx1"/>
                              </a:solidFill>
                              <a:latin typeface="Century Gothic" panose="020B0502020202020204" pitchFamily="34" charset="0"/>
                              <a:cs typeface="Arial" panose="020B0604020202020204" pitchFamily="34" charset="0"/>
                            </a:rPr>
                            <a:t>0.0013</a:t>
                          </a:r>
                          <a:endParaRPr lang="zh-CN" altLang="en-US" sz="1800" dirty="0">
                            <a:solidFill>
                              <a:schemeClr val="tx1"/>
                            </a:solidFill>
                            <a:latin typeface="Century Gothic" panose="020B0502020202020204" pitchFamily="34" charset="0"/>
                            <a:cs typeface="Arial" panose="020B0604020202020204" pitchFamily="34" charset="0"/>
                          </a:endParaRPr>
                        </a:p>
                      </a:txBody>
                      <a:tcPr marL="91449" marR="91449" marT="45726" marB="45726" anchor="ctr"/>
                    </a:tc>
                    <a:tc>
                      <a:txBody>
                        <a:bodyPr/>
                        <a:lstStyle/>
                        <a:p>
                          <a:pPr algn="ctr"/>
                          <a:r>
                            <a:rPr lang="en-US" altLang="zh-CN" sz="1800" dirty="0">
                              <a:solidFill>
                                <a:schemeClr val="tx1"/>
                              </a:solidFill>
                              <a:latin typeface="Century Gothic" panose="020B0502020202020204" pitchFamily="34" charset="0"/>
                              <a:cs typeface="Arial" panose="020B0604020202020204" pitchFamily="34" charset="0"/>
                            </a:rPr>
                            <a:t>0.0391</a:t>
                          </a:r>
                          <a:endParaRPr lang="zh-CN" altLang="en-US" sz="1800" dirty="0">
                            <a:solidFill>
                              <a:schemeClr val="tx1"/>
                            </a:solidFill>
                            <a:latin typeface="Century Gothic" panose="020B0502020202020204" pitchFamily="34" charset="0"/>
                            <a:cs typeface="Arial" panose="020B0604020202020204" pitchFamily="34" charset="0"/>
                          </a:endParaRPr>
                        </a:p>
                      </a:txBody>
                      <a:tcPr marL="91449" marR="91449" marT="45726" marB="45726" anchor="ctr"/>
                    </a:tc>
                    <a:tc>
                      <a:txBody>
                        <a:bodyPr/>
                        <a:lstStyle/>
                        <a:p>
                          <a:pPr algn="ctr"/>
                          <a:r>
                            <a:rPr lang="en-US" altLang="zh-CN" sz="1800" dirty="0">
                              <a:solidFill>
                                <a:schemeClr val="tx1"/>
                              </a:solidFill>
                              <a:latin typeface="Century Gothic" panose="020B0502020202020204" pitchFamily="34" charset="0"/>
                              <a:cs typeface="Arial" panose="020B0604020202020204" pitchFamily="34" charset="0"/>
                            </a:rPr>
                            <a:t>0.0138</a:t>
                          </a:r>
                          <a:endParaRPr lang="zh-CN" altLang="en-US" sz="1800" dirty="0">
                            <a:solidFill>
                              <a:schemeClr val="tx1"/>
                            </a:solidFill>
                            <a:latin typeface="Century Gothic" panose="020B0502020202020204" pitchFamily="34" charset="0"/>
                            <a:cs typeface="Arial" panose="020B0604020202020204" pitchFamily="34" charset="0"/>
                          </a:endParaRPr>
                        </a:p>
                      </a:txBody>
                      <a:tcPr marL="91449" marR="91449" marT="45726" marB="45726" anchor="ctr"/>
                    </a:tc>
                    <a:tc>
                      <a:txBody>
                        <a:bodyPr/>
                        <a:lstStyle/>
                        <a:p>
                          <a:pPr algn="ctr"/>
                          <a:r>
                            <a:rPr lang="en-US" altLang="zh-CN" sz="1800" dirty="0">
                              <a:solidFill>
                                <a:schemeClr val="tx1"/>
                              </a:solidFill>
                              <a:latin typeface="Century Gothic" panose="020B0502020202020204" pitchFamily="34" charset="0"/>
                              <a:cs typeface="Arial" panose="020B0604020202020204" pitchFamily="34" charset="0"/>
                            </a:rPr>
                            <a:t>0.0188</a:t>
                          </a:r>
                          <a:endParaRPr lang="zh-CN" altLang="en-US" sz="1800" dirty="0">
                            <a:solidFill>
                              <a:schemeClr val="tx1"/>
                            </a:solidFill>
                            <a:latin typeface="Century Gothic" panose="020B0502020202020204" pitchFamily="34" charset="0"/>
                            <a:cs typeface="Arial" panose="020B0604020202020204" pitchFamily="34" charset="0"/>
                          </a:endParaRPr>
                        </a:p>
                      </a:txBody>
                      <a:tcPr marL="91449" marR="91449" marT="45726" marB="45726" anchor="ctr"/>
                    </a:tc>
                    <a:extLst>
                      <a:ext uri="{0D108BD9-81ED-4DB2-BD59-A6C34878D82A}">
                        <a16:rowId xmlns:a16="http://schemas.microsoft.com/office/drawing/2014/main" val="4265676572"/>
                      </a:ext>
                    </a:extLst>
                  </a:tr>
                </a:tbl>
              </a:graphicData>
            </a:graphic>
          </p:graphicFrame>
        </mc:Fallback>
      </mc:AlternateContent>
      <p:grpSp>
        <p:nvGrpSpPr>
          <p:cNvPr id="5" name="组合 3">
            <a:extLst>
              <a:ext uri="{FF2B5EF4-FFF2-40B4-BE49-F238E27FC236}">
                <a16:creationId xmlns:a16="http://schemas.microsoft.com/office/drawing/2014/main" xmlns="" id="{282049C2-9EC4-BC4B-A2EA-E5D83C1D1BB7}"/>
              </a:ext>
            </a:extLst>
          </p:cNvPr>
          <p:cNvGrpSpPr>
            <a:grpSpLocks/>
          </p:cNvGrpSpPr>
          <p:nvPr/>
        </p:nvGrpSpPr>
        <p:grpSpPr bwMode="auto">
          <a:xfrm>
            <a:off x="192087" y="304800"/>
            <a:ext cx="6648450" cy="584200"/>
            <a:chOff x="546100" y="385651"/>
            <a:chExt cx="6647799" cy="584775"/>
          </a:xfrm>
        </p:grpSpPr>
        <p:grpSp>
          <p:nvGrpSpPr>
            <p:cNvPr id="6" name="组合 1">
              <a:extLst>
                <a:ext uri="{FF2B5EF4-FFF2-40B4-BE49-F238E27FC236}">
                  <a16:creationId xmlns:a16="http://schemas.microsoft.com/office/drawing/2014/main" xmlns="" id="{ED644823-26D1-7D41-A47F-F5E8F9020AEE}"/>
                </a:ext>
              </a:extLst>
            </p:cNvPr>
            <p:cNvGrpSpPr>
              <a:grpSpLocks/>
            </p:cNvGrpSpPr>
            <p:nvPr/>
          </p:nvGrpSpPr>
          <p:grpSpPr bwMode="auto">
            <a:xfrm>
              <a:off x="546100" y="404002"/>
              <a:ext cx="584200" cy="549275"/>
              <a:chOff x="0" y="0"/>
              <a:chExt cx="648285" cy="609713"/>
            </a:xfrm>
          </p:grpSpPr>
          <p:grpSp>
            <p:nvGrpSpPr>
              <p:cNvPr id="8" name="组合 2">
                <a:extLst>
                  <a:ext uri="{FF2B5EF4-FFF2-40B4-BE49-F238E27FC236}">
                    <a16:creationId xmlns:a16="http://schemas.microsoft.com/office/drawing/2014/main" xmlns="" id="{6BAF08B5-394E-AC45-9EDC-A43C7988EB40}"/>
                  </a:ext>
                </a:extLst>
              </p:cNvPr>
              <p:cNvGrpSpPr>
                <a:grpSpLocks/>
              </p:cNvGrpSpPr>
              <p:nvPr/>
            </p:nvGrpSpPr>
            <p:grpSpPr bwMode="auto">
              <a:xfrm>
                <a:off x="0" y="0"/>
                <a:ext cx="432385" cy="432385"/>
                <a:chOff x="0" y="0"/>
                <a:chExt cx="4004677" cy="4004677"/>
              </a:xfrm>
            </p:grpSpPr>
            <p:grpSp>
              <p:nvGrpSpPr>
                <p:cNvPr id="61" name="组合 55">
                  <a:extLst>
                    <a:ext uri="{FF2B5EF4-FFF2-40B4-BE49-F238E27FC236}">
                      <a16:creationId xmlns:a16="http://schemas.microsoft.com/office/drawing/2014/main" xmlns="" id="{092C9F1D-9590-0D4A-93D4-E5A98CEF88AF}"/>
                    </a:ext>
                  </a:extLst>
                </p:cNvPr>
                <p:cNvGrpSpPr>
                  <a:grpSpLocks/>
                </p:cNvGrpSpPr>
                <p:nvPr/>
              </p:nvGrpSpPr>
              <p:grpSpPr bwMode="auto">
                <a:xfrm>
                  <a:off x="190939" y="246027"/>
                  <a:ext cx="3606099" cy="3570272"/>
                  <a:chOff x="0" y="0"/>
                  <a:chExt cx="3606099" cy="3570272"/>
                </a:xfrm>
              </p:grpSpPr>
              <p:sp>
                <p:nvSpPr>
                  <p:cNvPr id="82" name="弧形 76">
                    <a:extLst>
                      <a:ext uri="{FF2B5EF4-FFF2-40B4-BE49-F238E27FC236}">
                        <a16:creationId xmlns:a16="http://schemas.microsoft.com/office/drawing/2014/main" xmlns="" id="{D7168708-5815-6A4E-A447-863A7321BF06}"/>
                      </a:ext>
                    </a:extLst>
                  </p:cNvPr>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3" name="弧形 77">
                    <a:extLst>
                      <a:ext uri="{FF2B5EF4-FFF2-40B4-BE49-F238E27FC236}">
                        <a16:creationId xmlns:a16="http://schemas.microsoft.com/office/drawing/2014/main" xmlns="" id="{EB33EB77-6864-6D47-B787-1E480EC35A7C}"/>
                      </a:ext>
                    </a:extLst>
                  </p:cNvPr>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4" name="弧形 78">
                    <a:extLst>
                      <a:ext uri="{FF2B5EF4-FFF2-40B4-BE49-F238E27FC236}">
                        <a16:creationId xmlns:a16="http://schemas.microsoft.com/office/drawing/2014/main" xmlns="" id="{13A0FB36-1817-6B4D-9F88-7FE4BCD41B48}"/>
                      </a:ext>
                    </a:extLst>
                  </p:cNvPr>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5" name="弧形 79">
                    <a:extLst>
                      <a:ext uri="{FF2B5EF4-FFF2-40B4-BE49-F238E27FC236}">
                        <a16:creationId xmlns:a16="http://schemas.microsoft.com/office/drawing/2014/main" xmlns="" id="{B38AFD29-E814-EC42-8A33-C86AC3082124}"/>
                      </a:ext>
                    </a:extLst>
                  </p:cNvPr>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62" name="椭圆 56">
                  <a:extLst>
                    <a:ext uri="{FF2B5EF4-FFF2-40B4-BE49-F238E27FC236}">
                      <a16:creationId xmlns:a16="http://schemas.microsoft.com/office/drawing/2014/main" xmlns="" id="{E6B69853-5743-A641-8082-5EB59553951F}"/>
                    </a:ext>
                  </a:extLst>
                </p:cNvPr>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3" name="椭圆 57">
                  <a:extLst>
                    <a:ext uri="{FF2B5EF4-FFF2-40B4-BE49-F238E27FC236}">
                      <a16:creationId xmlns:a16="http://schemas.microsoft.com/office/drawing/2014/main" xmlns="" id="{7EDC2DB3-EE56-5049-A528-86CE1EB06D55}"/>
                    </a:ext>
                  </a:extLst>
                </p:cNvPr>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4" name="椭圆 58">
                  <a:extLst>
                    <a:ext uri="{FF2B5EF4-FFF2-40B4-BE49-F238E27FC236}">
                      <a16:creationId xmlns:a16="http://schemas.microsoft.com/office/drawing/2014/main" xmlns="" id="{F55791AC-FF38-1943-821C-D42C7DF22634}"/>
                    </a:ext>
                  </a:extLst>
                </p:cNvPr>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5" name="椭圆 59">
                  <a:extLst>
                    <a:ext uri="{FF2B5EF4-FFF2-40B4-BE49-F238E27FC236}">
                      <a16:creationId xmlns:a16="http://schemas.microsoft.com/office/drawing/2014/main" xmlns="" id="{5BFA58D9-3448-4D4B-A7C4-13E086462CDD}"/>
                    </a:ext>
                  </a:extLst>
                </p:cNvPr>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6" name="椭圆 60">
                  <a:extLst>
                    <a:ext uri="{FF2B5EF4-FFF2-40B4-BE49-F238E27FC236}">
                      <a16:creationId xmlns:a16="http://schemas.microsoft.com/office/drawing/2014/main" xmlns="" id="{45E24CE6-5FE4-E449-955C-444E6A0BF467}"/>
                    </a:ext>
                  </a:extLst>
                </p:cNvPr>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7" name="椭圆 61">
                  <a:extLst>
                    <a:ext uri="{FF2B5EF4-FFF2-40B4-BE49-F238E27FC236}">
                      <a16:creationId xmlns:a16="http://schemas.microsoft.com/office/drawing/2014/main" xmlns="" id="{558804ED-E428-9047-9872-8F38A1DD1B69}"/>
                    </a:ext>
                  </a:extLst>
                </p:cNvPr>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8" name="椭圆 62">
                  <a:extLst>
                    <a:ext uri="{FF2B5EF4-FFF2-40B4-BE49-F238E27FC236}">
                      <a16:creationId xmlns:a16="http://schemas.microsoft.com/office/drawing/2014/main" xmlns="" id="{66EAB269-31DF-364B-AA21-C53CF3C58D72}"/>
                    </a:ext>
                  </a:extLst>
                </p:cNvPr>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9" name="椭圆 63">
                  <a:extLst>
                    <a:ext uri="{FF2B5EF4-FFF2-40B4-BE49-F238E27FC236}">
                      <a16:creationId xmlns:a16="http://schemas.microsoft.com/office/drawing/2014/main" xmlns="" id="{31FB8F45-BF7D-644F-9D54-B0F3571D9C3B}"/>
                    </a:ext>
                  </a:extLst>
                </p:cNvPr>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0" name="椭圆 64">
                  <a:extLst>
                    <a:ext uri="{FF2B5EF4-FFF2-40B4-BE49-F238E27FC236}">
                      <a16:creationId xmlns:a16="http://schemas.microsoft.com/office/drawing/2014/main" xmlns="" id="{8E2DCBFE-460C-AE43-AB52-9DEE3F12509E}"/>
                    </a:ext>
                  </a:extLst>
                </p:cNvPr>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1" name="椭圆 65">
                  <a:extLst>
                    <a:ext uri="{FF2B5EF4-FFF2-40B4-BE49-F238E27FC236}">
                      <a16:creationId xmlns:a16="http://schemas.microsoft.com/office/drawing/2014/main" xmlns="" id="{EEADDBD9-4DC8-CF48-BC62-28A021674612}"/>
                    </a:ext>
                  </a:extLst>
                </p:cNvPr>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 name="椭圆 66">
                  <a:extLst>
                    <a:ext uri="{FF2B5EF4-FFF2-40B4-BE49-F238E27FC236}">
                      <a16:creationId xmlns:a16="http://schemas.microsoft.com/office/drawing/2014/main" xmlns="" id="{1AB2641C-16B1-2D43-9F6C-158FBF4B864C}"/>
                    </a:ext>
                  </a:extLst>
                </p:cNvPr>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3" name="椭圆 67">
                  <a:extLst>
                    <a:ext uri="{FF2B5EF4-FFF2-40B4-BE49-F238E27FC236}">
                      <a16:creationId xmlns:a16="http://schemas.microsoft.com/office/drawing/2014/main" xmlns="" id="{5E870BEB-B4C7-7C4E-8CBA-77ECD65E97B5}"/>
                    </a:ext>
                  </a:extLst>
                </p:cNvPr>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4" name="椭圆 68">
                  <a:extLst>
                    <a:ext uri="{FF2B5EF4-FFF2-40B4-BE49-F238E27FC236}">
                      <a16:creationId xmlns:a16="http://schemas.microsoft.com/office/drawing/2014/main" xmlns="" id="{6BE77223-7FE6-3F47-97DC-98869F480889}"/>
                    </a:ext>
                  </a:extLst>
                </p:cNvPr>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5" name="椭圆 69">
                  <a:extLst>
                    <a:ext uri="{FF2B5EF4-FFF2-40B4-BE49-F238E27FC236}">
                      <a16:creationId xmlns:a16="http://schemas.microsoft.com/office/drawing/2014/main" xmlns="" id="{0032A487-9E77-7D41-93AE-ED37656B9435}"/>
                    </a:ext>
                  </a:extLst>
                </p:cNvPr>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6" name="椭圆 70">
                  <a:extLst>
                    <a:ext uri="{FF2B5EF4-FFF2-40B4-BE49-F238E27FC236}">
                      <a16:creationId xmlns:a16="http://schemas.microsoft.com/office/drawing/2014/main" xmlns="" id="{8EC908EC-1D6F-084C-A221-BFB6DC5A7507}"/>
                    </a:ext>
                  </a:extLst>
                </p:cNvPr>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7" name="椭圆 71">
                  <a:extLst>
                    <a:ext uri="{FF2B5EF4-FFF2-40B4-BE49-F238E27FC236}">
                      <a16:creationId xmlns:a16="http://schemas.microsoft.com/office/drawing/2014/main" xmlns="" id="{C4648EAB-5E6F-684F-88B6-C13CC9AAAAC3}"/>
                    </a:ext>
                  </a:extLst>
                </p:cNvPr>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8" name="椭圆 72">
                  <a:extLst>
                    <a:ext uri="{FF2B5EF4-FFF2-40B4-BE49-F238E27FC236}">
                      <a16:creationId xmlns:a16="http://schemas.microsoft.com/office/drawing/2014/main" xmlns="" id="{54A3486F-D637-B242-A922-D1697662AF19}"/>
                    </a:ext>
                  </a:extLst>
                </p:cNvPr>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9" name="椭圆 73">
                  <a:extLst>
                    <a:ext uri="{FF2B5EF4-FFF2-40B4-BE49-F238E27FC236}">
                      <a16:creationId xmlns:a16="http://schemas.microsoft.com/office/drawing/2014/main" xmlns="" id="{6D44BE99-42F8-AA4A-AA34-B7D3B660FE2D}"/>
                    </a:ext>
                  </a:extLst>
                </p:cNvPr>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80" name="椭圆 74">
                  <a:extLst>
                    <a:ext uri="{FF2B5EF4-FFF2-40B4-BE49-F238E27FC236}">
                      <a16:creationId xmlns:a16="http://schemas.microsoft.com/office/drawing/2014/main" xmlns="" id="{0F874B51-1843-504A-80F4-299FBA9BB8E3}"/>
                    </a:ext>
                  </a:extLst>
                </p:cNvPr>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81" name="椭圆 75">
                  <a:extLst>
                    <a:ext uri="{FF2B5EF4-FFF2-40B4-BE49-F238E27FC236}">
                      <a16:creationId xmlns:a16="http://schemas.microsoft.com/office/drawing/2014/main" xmlns="" id="{D0A783D8-07B8-4747-907C-34C35203EE10}"/>
                    </a:ext>
                  </a:extLst>
                </p:cNvPr>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9" name="组合 3">
                <a:extLst>
                  <a:ext uri="{FF2B5EF4-FFF2-40B4-BE49-F238E27FC236}">
                    <a16:creationId xmlns:a16="http://schemas.microsoft.com/office/drawing/2014/main" xmlns="" id="{36A930E9-3414-4848-990C-1AA2A1F805D4}"/>
                  </a:ext>
                </a:extLst>
              </p:cNvPr>
              <p:cNvGrpSpPr>
                <a:grpSpLocks/>
              </p:cNvGrpSpPr>
              <p:nvPr/>
            </p:nvGrpSpPr>
            <p:grpSpPr bwMode="auto">
              <a:xfrm>
                <a:off x="215900" y="0"/>
                <a:ext cx="432385" cy="432385"/>
                <a:chOff x="0" y="0"/>
                <a:chExt cx="4004677" cy="4004677"/>
              </a:xfrm>
            </p:grpSpPr>
            <p:grpSp>
              <p:nvGrpSpPr>
                <p:cNvPr id="36" name="组合 30">
                  <a:extLst>
                    <a:ext uri="{FF2B5EF4-FFF2-40B4-BE49-F238E27FC236}">
                      <a16:creationId xmlns:a16="http://schemas.microsoft.com/office/drawing/2014/main" xmlns="" id="{8C5A79FB-7A7C-CF4F-8362-3802F87802CB}"/>
                    </a:ext>
                  </a:extLst>
                </p:cNvPr>
                <p:cNvGrpSpPr>
                  <a:grpSpLocks/>
                </p:cNvGrpSpPr>
                <p:nvPr/>
              </p:nvGrpSpPr>
              <p:grpSpPr bwMode="auto">
                <a:xfrm>
                  <a:off x="190939" y="246027"/>
                  <a:ext cx="3606099" cy="3570272"/>
                  <a:chOff x="0" y="0"/>
                  <a:chExt cx="3606099" cy="3570272"/>
                </a:xfrm>
              </p:grpSpPr>
              <p:sp>
                <p:nvSpPr>
                  <p:cNvPr id="57" name="弧形 51">
                    <a:extLst>
                      <a:ext uri="{FF2B5EF4-FFF2-40B4-BE49-F238E27FC236}">
                        <a16:creationId xmlns:a16="http://schemas.microsoft.com/office/drawing/2014/main" xmlns="" id="{C244AF64-9C5F-534B-8B6E-3D56DB6473AD}"/>
                      </a:ext>
                    </a:extLst>
                  </p:cNvPr>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8" name="弧形 52">
                    <a:extLst>
                      <a:ext uri="{FF2B5EF4-FFF2-40B4-BE49-F238E27FC236}">
                        <a16:creationId xmlns:a16="http://schemas.microsoft.com/office/drawing/2014/main" xmlns="" id="{D0306949-D0D4-3F40-A398-36EAB2D6866D}"/>
                      </a:ext>
                    </a:extLst>
                  </p:cNvPr>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9" name="弧形 53">
                    <a:extLst>
                      <a:ext uri="{FF2B5EF4-FFF2-40B4-BE49-F238E27FC236}">
                        <a16:creationId xmlns:a16="http://schemas.microsoft.com/office/drawing/2014/main" xmlns="" id="{06A3AEF3-5E70-7A44-B9CA-A1BD70D33C91}"/>
                      </a:ext>
                    </a:extLst>
                  </p:cNvPr>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0" name="弧形 54">
                    <a:extLst>
                      <a:ext uri="{FF2B5EF4-FFF2-40B4-BE49-F238E27FC236}">
                        <a16:creationId xmlns:a16="http://schemas.microsoft.com/office/drawing/2014/main" xmlns="" id="{905D251A-5850-E947-9598-F5E1B7CB5CD4}"/>
                      </a:ext>
                    </a:extLst>
                  </p:cNvPr>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7" name="椭圆 31">
                  <a:extLst>
                    <a:ext uri="{FF2B5EF4-FFF2-40B4-BE49-F238E27FC236}">
                      <a16:creationId xmlns:a16="http://schemas.microsoft.com/office/drawing/2014/main" xmlns="" id="{1D3FBF8A-0079-8543-A2E1-68AFBC91905D}"/>
                    </a:ext>
                  </a:extLst>
                </p:cNvPr>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8" name="椭圆 32">
                  <a:extLst>
                    <a:ext uri="{FF2B5EF4-FFF2-40B4-BE49-F238E27FC236}">
                      <a16:creationId xmlns:a16="http://schemas.microsoft.com/office/drawing/2014/main" xmlns="" id="{8673B2AB-381F-4C4D-9ACD-4B3302D14232}"/>
                    </a:ext>
                  </a:extLst>
                </p:cNvPr>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9" name="椭圆 33">
                  <a:extLst>
                    <a:ext uri="{FF2B5EF4-FFF2-40B4-BE49-F238E27FC236}">
                      <a16:creationId xmlns:a16="http://schemas.microsoft.com/office/drawing/2014/main" xmlns="" id="{3940E016-6249-A743-AB96-29E9FE4110A4}"/>
                    </a:ext>
                  </a:extLst>
                </p:cNvPr>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0" name="椭圆 34">
                  <a:extLst>
                    <a:ext uri="{FF2B5EF4-FFF2-40B4-BE49-F238E27FC236}">
                      <a16:creationId xmlns:a16="http://schemas.microsoft.com/office/drawing/2014/main" xmlns="" id="{83F9A252-EA8F-7642-A2B5-BCE68AA4B1E8}"/>
                    </a:ext>
                  </a:extLst>
                </p:cNvPr>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1" name="椭圆 35">
                  <a:extLst>
                    <a:ext uri="{FF2B5EF4-FFF2-40B4-BE49-F238E27FC236}">
                      <a16:creationId xmlns:a16="http://schemas.microsoft.com/office/drawing/2014/main" xmlns="" id="{DA0A3BF0-8DE8-0D47-96BA-23DCAAE6DA38}"/>
                    </a:ext>
                  </a:extLst>
                </p:cNvPr>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2" name="椭圆 36">
                  <a:extLst>
                    <a:ext uri="{FF2B5EF4-FFF2-40B4-BE49-F238E27FC236}">
                      <a16:creationId xmlns:a16="http://schemas.microsoft.com/office/drawing/2014/main" xmlns="" id="{9B0CFA36-6686-544E-AA01-13D81E30E690}"/>
                    </a:ext>
                  </a:extLst>
                </p:cNvPr>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3" name="椭圆 37">
                  <a:extLst>
                    <a:ext uri="{FF2B5EF4-FFF2-40B4-BE49-F238E27FC236}">
                      <a16:creationId xmlns:a16="http://schemas.microsoft.com/office/drawing/2014/main" xmlns="" id="{39903FF5-5DCC-BC4A-8F60-8D9C8E518916}"/>
                    </a:ext>
                  </a:extLst>
                </p:cNvPr>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4" name="椭圆 38">
                  <a:extLst>
                    <a:ext uri="{FF2B5EF4-FFF2-40B4-BE49-F238E27FC236}">
                      <a16:creationId xmlns:a16="http://schemas.microsoft.com/office/drawing/2014/main" xmlns="" id="{C2F08931-A4FA-744C-8FBA-18A17D9B0869}"/>
                    </a:ext>
                  </a:extLst>
                </p:cNvPr>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5" name="椭圆 39">
                  <a:extLst>
                    <a:ext uri="{FF2B5EF4-FFF2-40B4-BE49-F238E27FC236}">
                      <a16:creationId xmlns:a16="http://schemas.microsoft.com/office/drawing/2014/main" xmlns="" id="{7C0E7E13-EFC1-984D-B701-065C825FBE84}"/>
                    </a:ext>
                  </a:extLst>
                </p:cNvPr>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6" name="椭圆 40">
                  <a:extLst>
                    <a:ext uri="{FF2B5EF4-FFF2-40B4-BE49-F238E27FC236}">
                      <a16:creationId xmlns:a16="http://schemas.microsoft.com/office/drawing/2014/main" xmlns="" id="{FA11A25F-7382-E243-8D49-399DC58B86EA}"/>
                    </a:ext>
                  </a:extLst>
                </p:cNvPr>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7" name="椭圆 41">
                  <a:extLst>
                    <a:ext uri="{FF2B5EF4-FFF2-40B4-BE49-F238E27FC236}">
                      <a16:creationId xmlns:a16="http://schemas.microsoft.com/office/drawing/2014/main" xmlns="" id="{817EAD9B-4679-5F47-B65F-7E16A9EF5690}"/>
                    </a:ext>
                  </a:extLst>
                </p:cNvPr>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8" name="椭圆 42">
                  <a:extLst>
                    <a:ext uri="{FF2B5EF4-FFF2-40B4-BE49-F238E27FC236}">
                      <a16:creationId xmlns:a16="http://schemas.microsoft.com/office/drawing/2014/main" xmlns="" id="{AF950D52-A9F5-1847-9A3E-F0DB644B0AEA}"/>
                    </a:ext>
                  </a:extLst>
                </p:cNvPr>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9" name="椭圆 43">
                  <a:extLst>
                    <a:ext uri="{FF2B5EF4-FFF2-40B4-BE49-F238E27FC236}">
                      <a16:creationId xmlns:a16="http://schemas.microsoft.com/office/drawing/2014/main" xmlns="" id="{6526B936-6BF7-CF41-85A7-62C16BED151B}"/>
                    </a:ext>
                  </a:extLst>
                </p:cNvPr>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0" name="椭圆 44">
                  <a:extLst>
                    <a:ext uri="{FF2B5EF4-FFF2-40B4-BE49-F238E27FC236}">
                      <a16:creationId xmlns:a16="http://schemas.microsoft.com/office/drawing/2014/main" xmlns="" id="{CC3A004E-A087-054F-A586-9B595A1A9CBB}"/>
                    </a:ext>
                  </a:extLst>
                </p:cNvPr>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 name="椭圆 45">
                  <a:extLst>
                    <a:ext uri="{FF2B5EF4-FFF2-40B4-BE49-F238E27FC236}">
                      <a16:creationId xmlns:a16="http://schemas.microsoft.com/office/drawing/2014/main" xmlns="" id="{5A545E0D-E788-B240-83E6-18D61B788AD9}"/>
                    </a:ext>
                  </a:extLst>
                </p:cNvPr>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2" name="椭圆 46">
                  <a:extLst>
                    <a:ext uri="{FF2B5EF4-FFF2-40B4-BE49-F238E27FC236}">
                      <a16:creationId xmlns:a16="http://schemas.microsoft.com/office/drawing/2014/main" xmlns="" id="{842E69AD-C717-0D48-848E-9D5EBD7D1A99}"/>
                    </a:ext>
                  </a:extLst>
                </p:cNvPr>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3" name="椭圆 47">
                  <a:extLst>
                    <a:ext uri="{FF2B5EF4-FFF2-40B4-BE49-F238E27FC236}">
                      <a16:creationId xmlns:a16="http://schemas.microsoft.com/office/drawing/2014/main" xmlns="" id="{4F089B2B-2047-CC4A-AFDD-81D6E401826B}"/>
                    </a:ext>
                  </a:extLst>
                </p:cNvPr>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4" name="椭圆 48">
                  <a:extLst>
                    <a:ext uri="{FF2B5EF4-FFF2-40B4-BE49-F238E27FC236}">
                      <a16:creationId xmlns:a16="http://schemas.microsoft.com/office/drawing/2014/main" xmlns="" id="{938F2315-CD32-714A-9C66-542F8D1F5F69}"/>
                    </a:ext>
                  </a:extLst>
                </p:cNvPr>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5" name="椭圆 49">
                  <a:extLst>
                    <a:ext uri="{FF2B5EF4-FFF2-40B4-BE49-F238E27FC236}">
                      <a16:creationId xmlns:a16="http://schemas.microsoft.com/office/drawing/2014/main" xmlns="" id="{6ABDDC7A-2A2F-E548-8137-02842504F4E5}"/>
                    </a:ext>
                  </a:extLst>
                </p:cNvPr>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6" name="椭圆 50">
                  <a:extLst>
                    <a:ext uri="{FF2B5EF4-FFF2-40B4-BE49-F238E27FC236}">
                      <a16:creationId xmlns:a16="http://schemas.microsoft.com/office/drawing/2014/main" xmlns="" id="{D0100B81-7C81-CA4F-9B95-209413537B27}"/>
                    </a:ext>
                  </a:extLst>
                </p:cNvPr>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 name="组合 4">
                <a:extLst>
                  <a:ext uri="{FF2B5EF4-FFF2-40B4-BE49-F238E27FC236}">
                    <a16:creationId xmlns:a16="http://schemas.microsoft.com/office/drawing/2014/main" xmlns="" id="{A4A825E8-7BD5-E44E-B50F-A92BEE83E4E0}"/>
                  </a:ext>
                </a:extLst>
              </p:cNvPr>
              <p:cNvGrpSpPr>
                <a:grpSpLocks/>
              </p:cNvGrpSpPr>
              <p:nvPr/>
            </p:nvGrpSpPr>
            <p:grpSpPr bwMode="auto">
              <a:xfrm>
                <a:off x="115763" y="177328"/>
                <a:ext cx="432385" cy="432385"/>
                <a:chOff x="0" y="0"/>
                <a:chExt cx="4004677" cy="4004677"/>
              </a:xfrm>
            </p:grpSpPr>
            <p:grpSp>
              <p:nvGrpSpPr>
                <p:cNvPr id="11" name="组合 5">
                  <a:extLst>
                    <a:ext uri="{FF2B5EF4-FFF2-40B4-BE49-F238E27FC236}">
                      <a16:creationId xmlns:a16="http://schemas.microsoft.com/office/drawing/2014/main" xmlns="" id="{D2AB2391-0DF4-6B41-823E-0D4E16EF1143}"/>
                    </a:ext>
                  </a:extLst>
                </p:cNvPr>
                <p:cNvGrpSpPr>
                  <a:grpSpLocks/>
                </p:cNvGrpSpPr>
                <p:nvPr/>
              </p:nvGrpSpPr>
              <p:grpSpPr bwMode="auto">
                <a:xfrm>
                  <a:off x="190939" y="246027"/>
                  <a:ext cx="3606099" cy="3570272"/>
                  <a:chOff x="0" y="0"/>
                  <a:chExt cx="3606099" cy="3570272"/>
                </a:xfrm>
              </p:grpSpPr>
              <p:sp>
                <p:nvSpPr>
                  <p:cNvPr id="32" name="弧形 26">
                    <a:extLst>
                      <a:ext uri="{FF2B5EF4-FFF2-40B4-BE49-F238E27FC236}">
                        <a16:creationId xmlns:a16="http://schemas.microsoft.com/office/drawing/2014/main" xmlns="" id="{4CF0DD31-8F2E-784B-8835-FDEB452D3DE9}"/>
                      </a:ext>
                    </a:extLst>
                  </p:cNvPr>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3" name="弧形 27">
                    <a:extLst>
                      <a:ext uri="{FF2B5EF4-FFF2-40B4-BE49-F238E27FC236}">
                        <a16:creationId xmlns:a16="http://schemas.microsoft.com/office/drawing/2014/main" xmlns="" id="{FDB18ACA-FB7D-0942-8848-E292CC91B96E}"/>
                      </a:ext>
                    </a:extLst>
                  </p:cNvPr>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4" name="弧形 28">
                    <a:extLst>
                      <a:ext uri="{FF2B5EF4-FFF2-40B4-BE49-F238E27FC236}">
                        <a16:creationId xmlns:a16="http://schemas.microsoft.com/office/drawing/2014/main" xmlns="" id="{1C259828-5F24-A242-84D2-0A3374C85C60}"/>
                      </a:ext>
                    </a:extLst>
                  </p:cNvPr>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5" name="弧形 29">
                    <a:extLst>
                      <a:ext uri="{FF2B5EF4-FFF2-40B4-BE49-F238E27FC236}">
                        <a16:creationId xmlns:a16="http://schemas.microsoft.com/office/drawing/2014/main" xmlns="" id="{3150F4E6-3DA4-4344-9188-DBC57C113251}"/>
                      </a:ext>
                    </a:extLst>
                  </p:cNvPr>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2" name="椭圆 6">
                  <a:extLst>
                    <a:ext uri="{FF2B5EF4-FFF2-40B4-BE49-F238E27FC236}">
                      <a16:creationId xmlns:a16="http://schemas.microsoft.com/office/drawing/2014/main" xmlns="" id="{A0C2C041-DDC1-D343-B87F-13F3352E5004}"/>
                    </a:ext>
                  </a:extLst>
                </p:cNvPr>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 name="椭圆 7">
                  <a:extLst>
                    <a:ext uri="{FF2B5EF4-FFF2-40B4-BE49-F238E27FC236}">
                      <a16:creationId xmlns:a16="http://schemas.microsoft.com/office/drawing/2014/main" xmlns="" id="{E3987DE5-6C5E-304F-B31A-9726989D16F3}"/>
                    </a:ext>
                  </a:extLst>
                </p:cNvPr>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 name="椭圆 8">
                  <a:extLst>
                    <a:ext uri="{FF2B5EF4-FFF2-40B4-BE49-F238E27FC236}">
                      <a16:creationId xmlns:a16="http://schemas.microsoft.com/office/drawing/2014/main" xmlns="" id="{CA494542-FE23-A94A-98E2-62C2528AAC4C}"/>
                    </a:ext>
                  </a:extLst>
                </p:cNvPr>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5" name="椭圆 9">
                  <a:extLst>
                    <a:ext uri="{FF2B5EF4-FFF2-40B4-BE49-F238E27FC236}">
                      <a16:creationId xmlns:a16="http://schemas.microsoft.com/office/drawing/2014/main" xmlns="" id="{92A3D936-20AE-774D-BA09-651B4CF98BAC}"/>
                    </a:ext>
                  </a:extLst>
                </p:cNvPr>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 name="椭圆 10">
                  <a:extLst>
                    <a:ext uri="{FF2B5EF4-FFF2-40B4-BE49-F238E27FC236}">
                      <a16:creationId xmlns:a16="http://schemas.microsoft.com/office/drawing/2014/main" xmlns="" id="{914B3428-C26E-8246-A339-88DED4980DCB}"/>
                    </a:ext>
                  </a:extLst>
                </p:cNvPr>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 name="椭圆 11">
                  <a:extLst>
                    <a:ext uri="{FF2B5EF4-FFF2-40B4-BE49-F238E27FC236}">
                      <a16:creationId xmlns:a16="http://schemas.microsoft.com/office/drawing/2014/main" xmlns="" id="{C0F4D209-83F5-9441-9233-AD9264464673}"/>
                    </a:ext>
                  </a:extLst>
                </p:cNvPr>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 name="椭圆 12">
                  <a:extLst>
                    <a:ext uri="{FF2B5EF4-FFF2-40B4-BE49-F238E27FC236}">
                      <a16:creationId xmlns:a16="http://schemas.microsoft.com/office/drawing/2014/main" xmlns="" id="{61F4C003-9DCB-5342-95D9-29615E2AAD93}"/>
                    </a:ext>
                  </a:extLst>
                </p:cNvPr>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9" name="椭圆 13">
                  <a:extLst>
                    <a:ext uri="{FF2B5EF4-FFF2-40B4-BE49-F238E27FC236}">
                      <a16:creationId xmlns:a16="http://schemas.microsoft.com/office/drawing/2014/main" xmlns="" id="{7A36749B-E730-7D4E-A784-44AA7148B838}"/>
                    </a:ext>
                  </a:extLst>
                </p:cNvPr>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0" name="椭圆 14">
                  <a:extLst>
                    <a:ext uri="{FF2B5EF4-FFF2-40B4-BE49-F238E27FC236}">
                      <a16:creationId xmlns:a16="http://schemas.microsoft.com/office/drawing/2014/main" xmlns="" id="{74D8DD43-4D1C-A143-B55C-DAC057AEBB55}"/>
                    </a:ext>
                  </a:extLst>
                </p:cNvPr>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1" name="椭圆 15">
                  <a:extLst>
                    <a:ext uri="{FF2B5EF4-FFF2-40B4-BE49-F238E27FC236}">
                      <a16:creationId xmlns:a16="http://schemas.microsoft.com/office/drawing/2014/main" xmlns="" id="{96C64FDD-5FA2-5744-8C18-75FA3DCE21A2}"/>
                    </a:ext>
                  </a:extLst>
                </p:cNvPr>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2" name="椭圆 16">
                  <a:extLst>
                    <a:ext uri="{FF2B5EF4-FFF2-40B4-BE49-F238E27FC236}">
                      <a16:creationId xmlns:a16="http://schemas.microsoft.com/office/drawing/2014/main" xmlns="" id="{2C475B52-917D-AA43-A226-B139FA17A8DE}"/>
                    </a:ext>
                  </a:extLst>
                </p:cNvPr>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3" name="椭圆 17">
                  <a:extLst>
                    <a:ext uri="{FF2B5EF4-FFF2-40B4-BE49-F238E27FC236}">
                      <a16:creationId xmlns:a16="http://schemas.microsoft.com/office/drawing/2014/main" xmlns="" id="{48411A76-A86E-8C4D-99D3-68229243697B}"/>
                    </a:ext>
                  </a:extLst>
                </p:cNvPr>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4" name="椭圆 18">
                  <a:extLst>
                    <a:ext uri="{FF2B5EF4-FFF2-40B4-BE49-F238E27FC236}">
                      <a16:creationId xmlns:a16="http://schemas.microsoft.com/office/drawing/2014/main" xmlns="" id="{1DCA661A-A643-4548-B57C-50DE83C68FC5}"/>
                    </a:ext>
                  </a:extLst>
                </p:cNvPr>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5" name="椭圆 19">
                  <a:extLst>
                    <a:ext uri="{FF2B5EF4-FFF2-40B4-BE49-F238E27FC236}">
                      <a16:creationId xmlns:a16="http://schemas.microsoft.com/office/drawing/2014/main" xmlns="" id="{2DA63744-E9FB-1F40-A887-B494DC158AB1}"/>
                    </a:ext>
                  </a:extLst>
                </p:cNvPr>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6" name="椭圆 20">
                  <a:extLst>
                    <a:ext uri="{FF2B5EF4-FFF2-40B4-BE49-F238E27FC236}">
                      <a16:creationId xmlns:a16="http://schemas.microsoft.com/office/drawing/2014/main" xmlns="" id="{6C717881-7E68-D44A-A75A-BD00965BF63D}"/>
                    </a:ext>
                  </a:extLst>
                </p:cNvPr>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7" name="椭圆 21">
                  <a:extLst>
                    <a:ext uri="{FF2B5EF4-FFF2-40B4-BE49-F238E27FC236}">
                      <a16:creationId xmlns:a16="http://schemas.microsoft.com/office/drawing/2014/main" xmlns="" id="{58EF7EBA-9D33-E044-88C4-1BE38D76EF92}"/>
                    </a:ext>
                  </a:extLst>
                </p:cNvPr>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8" name="椭圆 22">
                  <a:extLst>
                    <a:ext uri="{FF2B5EF4-FFF2-40B4-BE49-F238E27FC236}">
                      <a16:creationId xmlns:a16="http://schemas.microsoft.com/office/drawing/2014/main" xmlns="" id="{39183BA7-E0A0-084A-BAC7-D8A1F3CA98E5}"/>
                    </a:ext>
                  </a:extLst>
                </p:cNvPr>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9" name="椭圆 23">
                  <a:extLst>
                    <a:ext uri="{FF2B5EF4-FFF2-40B4-BE49-F238E27FC236}">
                      <a16:creationId xmlns:a16="http://schemas.microsoft.com/office/drawing/2014/main" xmlns="" id="{5C2CC1E9-8999-934F-A2A3-4916D105B716}"/>
                    </a:ext>
                  </a:extLst>
                </p:cNvPr>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0" name="椭圆 24">
                  <a:extLst>
                    <a:ext uri="{FF2B5EF4-FFF2-40B4-BE49-F238E27FC236}">
                      <a16:creationId xmlns:a16="http://schemas.microsoft.com/office/drawing/2014/main" xmlns="" id="{996971C3-10C9-E347-BA85-6D610DF09283}"/>
                    </a:ext>
                  </a:extLst>
                </p:cNvPr>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 name="椭圆 25">
                  <a:extLst>
                    <a:ext uri="{FF2B5EF4-FFF2-40B4-BE49-F238E27FC236}">
                      <a16:creationId xmlns:a16="http://schemas.microsoft.com/office/drawing/2014/main" xmlns="" id="{2C75943D-5C27-5541-BCBF-13FDFA0B9BB0}"/>
                    </a:ext>
                  </a:extLst>
                </p:cNvPr>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7" name="矩形 80">
              <a:extLst>
                <a:ext uri="{FF2B5EF4-FFF2-40B4-BE49-F238E27FC236}">
                  <a16:creationId xmlns:a16="http://schemas.microsoft.com/office/drawing/2014/main" xmlns="" id="{D52F5C1B-8B3C-B944-B73C-0B6913DDBC32}"/>
                </a:ext>
              </a:extLst>
            </p:cNvPr>
            <p:cNvSpPr>
              <a:spLocks noChangeArrowheads="1"/>
            </p:cNvSpPr>
            <p:nvPr/>
          </p:nvSpPr>
          <p:spPr bwMode="auto">
            <a:xfrm>
              <a:off x="1101909" y="385651"/>
              <a:ext cx="60919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zh-CN" sz="3200" b="1" dirty="0">
                  <a:solidFill>
                    <a:schemeClr val="bg1"/>
                  </a:solidFill>
                  <a:latin typeface="Century Gothic" panose="020B0502020202020204" pitchFamily="34" charset="0"/>
                  <a:ea typeface="微软雅黑" pitchFamily="34" charset="-122"/>
                </a:rPr>
                <a:t>Quantitative Model Analysis</a:t>
              </a:r>
            </a:p>
          </p:txBody>
        </p:sp>
      </p:grpSp>
      <p:sp>
        <p:nvSpPr>
          <p:cNvPr id="86" name="Rectangle 85">
            <a:extLst>
              <a:ext uri="{FF2B5EF4-FFF2-40B4-BE49-F238E27FC236}">
                <a16:creationId xmlns:a16="http://schemas.microsoft.com/office/drawing/2014/main" xmlns="" id="{AF5E0936-C883-0F4C-A750-96DDAAEEB661}"/>
              </a:ext>
            </a:extLst>
          </p:cNvPr>
          <p:cNvSpPr/>
          <p:nvPr/>
        </p:nvSpPr>
        <p:spPr>
          <a:xfrm>
            <a:off x="993656" y="957129"/>
            <a:ext cx="3810595" cy="523220"/>
          </a:xfrm>
          <a:prstGeom prst="rect">
            <a:avLst/>
          </a:prstGeom>
        </p:spPr>
        <p:txBody>
          <a:bodyPr wrap="none">
            <a:spAutoFit/>
          </a:bodyPr>
          <a:lstStyle/>
          <a:p>
            <a:r>
              <a:rPr lang="en-US" altLang="zh-CN" sz="2800" b="1" dirty="0">
                <a:solidFill>
                  <a:schemeClr val="bg1"/>
                </a:solidFill>
                <a:latin typeface="Century Gothic" panose="020B0502020202020204" pitchFamily="34" charset="0"/>
                <a:ea typeface="微软雅黑" pitchFamily="34" charset="-122"/>
              </a:rPr>
              <a:t>Signaling Value Add</a:t>
            </a:r>
          </a:p>
        </p:txBody>
      </p:sp>
      <p:pic>
        <p:nvPicPr>
          <p:cNvPr id="88" name="Picture 87">
            <a:extLst>
              <a:ext uri="{FF2B5EF4-FFF2-40B4-BE49-F238E27FC236}">
                <a16:creationId xmlns:a16="http://schemas.microsoft.com/office/drawing/2014/main" xmlns="" id="{37249685-1C3E-494C-92D3-B02E5EB000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202" y="1486347"/>
            <a:ext cx="8360680" cy="4897200"/>
          </a:xfrm>
          <a:prstGeom prst="rect">
            <a:avLst/>
          </a:prstGeom>
        </p:spPr>
      </p:pic>
      <p:pic>
        <p:nvPicPr>
          <p:cNvPr id="90" name="Picture 89">
            <a:extLst>
              <a:ext uri="{FF2B5EF4-FFF2-40B4-BE49-F238E27FC236}">
                <a16:creationId xmlns:a16="http://schemas.microsoft.com/office/drawing/2014/main" xmlns="" id="{14C3939F-531B-A443-AD65-8339B79655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9217" y="1566832"/>
            <a:ext cx="6435715" cy="4488911"/>
          </a:xfrm>
          <a:prstGeom prst="rect">
            <a:avLst/>
          </a:prstGeom>
        </p:spPr>
      </p:pic>
      <p:pic>
        <p:nvPicPr>
          <p:cNvPr id="92" name="Picture 91">
            <a:extLst>
              <a:ext uri="{FF2B5EF4-FFF2-40B4-BE49-F238E27FC236}">
                <a16:creationId xmlns:a16="http://schemas.microsoft.com/office/drawing/2014/main" xmlns="" id="{4018A081-0AF1-DA46-8032-80E5E1E58D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9539" y="1560473"/>
            <a:ext cx="6435715" cy="4488911"/>
          </a:xfrm>
          <a:prstGeom prst="rect">
            <a:avLst/>
          </a:prstGeom>
        </p:spPr>
      </p:pic>
      <p:pic>
        <p:nvPicPr>
          <p:cNvPr id="94" name="Picture 93">
            <a:extLst>
              <a:ext uri="{FF2B5EF4-FFF2-40B4-BE49-F238E27FC236}">
                <a16:creationId xmlns:a16="http://schemas.microsoft.com/office/drawing/2014/main" xmlns="" id="{2836CF20-7692-4F4F-94B2-8B139011FF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8658" y="1566832"/>
            <a:ext cx="6426596" cy="4482551"/>
          </a:xfrm>
          <a:prstGeom prst="rect">
            <a:avLst/>
          </a:prstGeom>
        </p:spPr>
      </p:pic>
    </p:spTree>
    <p:extLst>
      <p:ext uri="{BB962C8B-B14F-4D97-AF65-F5344CB8AC3E}">
        <p14:creationId xmlns:p14="http://schemas.microsoft.com/office/powerpoint/2010/main" val="7784229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anim calcmode="lin" valueType="num">
                                      <p:cBhvr additive="base">
                                        <p:cTn id="7"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8"/>
                                        </p:tgtEl>
                                        <p:attrNameLst>
                                          <p:attrName>style.visibility</p:attrName>
                                        </p:attrNameLst>
                                      </p:cBhvr>
                                      <p:to>
                                        <p:strVal val="visible"/>
                                      </p:to>
                                    </p:set>
                                    <p:anim calcmode="lin" valueType="num">
                                      <p:cBhvr additive="base">
                                        <p:cTn id="13" dur="500" fill="hold"/>
                                        <p:tgtEl>
                                          <p:spTgt spid="88"/>
                                        </p:tgtEl>
                                        <p:attrNameLst>
                                          <p:attrName>ppt_x</p:attrName>
                                        </p:attrNameLst>
                                      </p:cBhvr>
                                      <p:tavLst>
                                        <p:tav tm="0">
                                          <p:val>
                                            <p:strVal val="#ppt_x"/>
                                          </p:val>
                                        </p:tav>
                                        <p:tav tm="100000">
                                          <p:val>
                                            <p:strVal val="#ppt_x"/>
                                          </p:val>
                                        </p:tav>
                                      </p:tavLst>
                                    </p:anim>
                                    <p:anim calcmode="lin" valueType="num">
                                      <p:cBhvr additive="base">
                                        <p:cTn id="14"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0"/>
                                        </p:tgtEl>
                                        <p:attrNameLst>
                                          <p:attrName>style.visibility</p:attrName>
                                        </p:attrNameLst>
                                      </p:cBhvr>
                                      <p:to>
                                        <p:strVal val="visible"/>
                                      </p:to>
                                    </p:set>
                                    <p:anim calcmode="lin" valueType="num">
                                      <p:cBhvr additive="base">
                                        <p:cTn id="29" dur="500" fill="hold"/>
                                        <p:tgtEl>
                                          <p:spTgt spid="90"/>
                                        </p:tgtEl>
                                        <p:attrNameLst>
                                          <p:attrName>ppt_x</p:attrName>
                                        </p:attrNameLst>
                                      </p:cBhvr>
                                      <p:tavLst>
                                        <p:tav tm="0">
                                          <p:val>
                                            <p:strVal val="#ppt_x"/>
                                          </p:val>
                                        </p:tav>
                                        <p:tav tm="100000">
                                          <p:val>
                                            <p:strVal val="#ppt_x"/>
                                          </p:val>
                                        </p:tav>
                                      </p:tavLst>
                                    </p:anim>
                                    <p:anim calcmode="lin" valueType="num">
                                      <p:cBhvr additive="base">
                                        <p:cTn id="30"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9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2"/>
                                        </p:tgtEl>
                                        <p:attrNameLst>
                                          <p:attrName>style.visibility</p:attrName>
                                        </p:attrNameLst>
                                      </p:cBhvr>
                                      <p:to>
                                        <p:strVal val="visible"/>
                                      </p:to>
                                    </p:set>
                                    <p:anim calcmode="lin" valueType="num">
                                      <p:cBhvr additive="base">
                                        <p:cTn id="39" dur="500" fill="hold"/>
                                        <p:tgtEl>
                                          <p:spTgt spid="92"/>
                                        </p:tgtEl>
                                        <p:attrNameLst>
                                          <p:attrName>ppt_x</p:attrName>
                                        </p:attrNameLst>
                                      </p:cBhvr>
                                      <p:tavLst>
                                        <p:tav tm="0">
                                          <p:val>
                                            <p:strVal val="#ppt_x"/>
                                          </p:val>
                                        </p:tav>
                                        <p:tav tm="100000">
                                          <p:val>
                                            <p:strVal val="#ppt_x"/>
                                          </p:val>
                                        </p:tav>
                                      </p:tavLst>
                                    </p:anim>
                                    <p:anim calcmode="lin" valueType="num">
                                      <p:cBhvr additive="base">
                                        <p:cTn id="40"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9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4"/>
                                        </p:tgtEl>
                                        <p:attrNameLst>
                                          <p:attrName>style.visibility</p:attrName>
                                        </p:attrNameLst>
                                      </p:cBhvr>
                                      <p:to>
                                        <p:strVal val="visible"/>
                                      </p:to>
                                    </p:set>
                                    <p:anim calcmode="lin" valueType="num">
                                      <p:cBhvr additive="base">
                                        <p:cTn id="49" dur="500" fill="hold"/>
                                        <p:tgtEl>
                                          <p:spTgt spid="94"/>
                                        </p:tgtEl>
                                        <p:attrNameLst>
                                          <p:attrName>ppt_x</p:attrName>
                                        </p:attrNameLst>
                                      </p:cBhvr>
                                      <p:tavLst>
                                        <p:tav tm="0">
                                          <p:val>
                                            <p:strVal val="#ppt_x"/>
                                          </p:val>
                                        </p:tav>
                                        <p:tav tm="100000">
                                          <p:val>
                                            <p:strVal val="#ppt_x"/>
                                          </p:val>
                                        </p:tav>
                                      </p:tavLst>
                                    </p:anim>
                                    <p:anim calcmode="lin" valueType="num">
                                      <p:cBhvr additive="base">
                                        <p:cTn id="50"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sharpenSoften amount="-61000"/>
                    </a14:imgEffect>
                    <a14:imgEffect>
                      <a14:brightnessContrast bright="-55000" contrast="25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a:grpSpLocks/>
          </p:cNvGrpSpPr>
          <p:nvPr/>
        </p:nvGrpSpPr>
        <p:grpSpPr bwMode="auto">
          <a:xfrm>
            <a:off x="546100" y="320836"/>
            <a:ext cx="11560386" cy="1569660"/>
            <a:chOff x="546100" y="320660"/>
            <a:chExt cx="11561336" cy="1571202"/>
          </a:xfrm>
        </p:grpSpPr>
        <p:grpSp>
          <p:nvGrpSpPr>
            <p:cNvPr id="14359" name="组合 1"/>
            <p:cNvGrpSpPr>
              <a:grpSpLocks/>
            </p:cNvGrpSpPr>
            <p:nvPr/>
          </p:nvGrpSpPr>
          <p:grpSpPr bwMode="auto">
            <a:xfrm>
              <a:off x="546100" y="404002"/>
              <a:ext cx="584200" cy="549275"/>
              <a:chOff x="0" y="0"/>
              <a:chExt cx="648285" cy="609713"/>
            </a:xfrm>
          </p:grpSpPr>
          <p:grpSp>
            <p:nvGrpSpPr>
              <p:cNvPr id="14361" name="组合 2"/>
              <p:cNvGrpSpPr>
                <a:grpSpLocks/>
              </p:cNvGrpSpPr>
              <p:nvPr/>
            </p:nvGrpSpPr>
            <p:grpSpPr bwMode="auto">
              <a:xfrm>
                <a:off x="0" y="0"/>
                <a:ext cx="432385" cy="432385"/>
                <a:chOff x="0" y="0"/>
                <a:chExt cx="4004677" cy="4004677"/>
              </a:xfrm>
            </p:grpSpPr>
            <p:grpSp>
              <p:nvGrpSpPr>
                <p:cNvPr id="14414" name="组合 55"/>
                <p:cNvGrpSpPr>
                  <a:grpSpLocks/>
                </p:cNvGrpSpPr>
                <p:nvPr/>
              </p:nvGrpSpPr>
              <p:grpSpPr bwMode="auto">
                <a:xfrm>
                  <a:off x="190939" y="246027"/>
                  <a:ext cx="3606099" cy="3570272"/>
                  <a:chOff x="0" y="0"/>
                  <a:chExt cx="3606099" cy="3570272"/>
                </a:xfrm>
              </p:grpSpPr>
              <p:sp>
                <p:nvSpPr>
                  <p:cNvPr id="14435"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436"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437"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438"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4415"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16"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17"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18"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19"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20"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21"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22"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23"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24"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25"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26"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27"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28"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29"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30"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31"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32"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33"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34"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4362" name="组合 3"/>
              <p:cNvGrpSpPr>
                <a:grpSpLocks/>
              </p:cNvGrpSpPr>
              <p:nvPr/>
            </p:nvGrpSpPr>
            <p:grpSpPr bwMode="auto">
              <a:xfrm>
                <a:off x="215900" y="0"/>
                <a:ext cx="432385" cy="432385"/>
                <a:chOff x="0" y="0"/>
                <a:chExt cx="4004677" cy="4004677"/>
              </a:xfrm>
            </p:grpSpPr>
            <p:grpSp>
              <p:nvGrpSpPr>
                <p:cNvPr id="14389" name="组合 30"/>
                <p:cNvGrpSpPr>
                  <a:grpSpLocks/>
                </p:cNvGrpSpPr>
                <p:nvPr/>
              </p:nvGrpSpPr>
              <p:grpSpPr bwMode="auto">
                <a:xfrm>
                  <a:off x="190939" y="246027"/>
                  <a:ext cx="3606099" cy="3570272"/>
                  <a:chOff x="0" y="0"/>
                  <a:chExt cx="3606099" cy="3570272"/>
                </a:xfrm>
              </p:grpSpPr>
              <p:sp>
                <p:nvSpPr>
                  <p:cNvPr id="14410"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411"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412"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413"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4390"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91"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92"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93"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94"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95"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96"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97"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98"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99"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00"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01"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02"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03"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04"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05"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06"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07"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08"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09"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4363" name="组合 4"/>
              <p:cNvGrpSpPr>
                <a:grpSpLocks/>
              </p:cNvGrpSpPr>
              <p:nvPr/>
            </p:nvGrpSpPr>
            <p:grpSpPr bwMode="auto">
              <a:xfrm>
                <a:off x="115763" y="177328"/>
                <a:ext cx="432385" cy="432385"/>
                <a:chOff x="0" y="0"/>
                <a:chExt cx="4004677" cy="4004677"/>
              </a:xfrm>
            </p:grpSpPr>
            <p:grpSp>
              <p:nvGrpSpPr>
                <p:cNvPr id="14364" name="组合 5"/>
                <p:cNvGrpSpPr>
                  <a:grpSpLocks/>
                </p:cNvGrpSpPr>
                <p:nvPr/>
              </p:nvGrpSpPr>
              <p:grpSpPr bwMode="auto">
                <a:xfrm>
                  <a:off x="190939" y="246027"/>
                  <a:ext cx="3606099" cy="3570272"/>
                  <a:chOff x="0" y="0"/>
                  <a:chExt cx="3606099" cy="3570272"/>
                </a:xfrm>
              </p:grpSpPr>
              <p:sp>
                <p:nvSpPr>
                  <p:cNvPr id="14385"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386"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387"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388"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4365"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66"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67"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68"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69"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70"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71"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72"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73"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74"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75"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76"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77"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78"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79"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80"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81"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82"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83"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84"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14360" name="矩形 80"/>
            <p:cNvSpPr>
              <a:spLocks noChangeArrowheads="1"/>
            </p:cNvSpPr>
            <p:nvPr/>
          </p:nvSpPr>
          <p:spPr bwMode="auto">
            <a:xfrm>
              <a:off x="1184926" y="320660"/>
              <a:ext cx="10922510" cy="157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zh-CN" sz="3200" b="1" dirty="0">
                  <a:solidFill>
                    <a:schemeClr val="bg1"/>
                  </a:solidFill>
                  <a:latin typeface="Century Gothic" panose="020B0502020202020204" pitchFamily="34" charset="0"/>
                  <a:ea typeface="微软雅黑" pitchFamily="34" charset="-122"/>
                </a:rPr>
                <a:t>Qualitative Model Analysis</a:t>
              </a:r>
            </a:p>
            <a:p>
              <a:pPr eaLnBrk="1" hangingPunct="1"/>
              <a:r>
                <a:rPr lang="en-US" altLang="zh-CN" sz="3200" b="1" dirty="0">
                  <a:solidFill>
                    <a:schemeClr val="bg1"/>
                  </a:solidFill>
                  <a:latin typeface="Century Gothic" panose="020B0502020202020204" pitchFamily="34" charset="0"/>
                  <a:ea typeface="微软雅黑" pitchFamily="34" charset="-122"/>
                </a:rPr>
                <a:t>(positive/negative classification)</a:t>
              </a:r>
            </a:p>
            <a:p>
              <a:pPr algn="ctr" eaLnBrk="1" hangingPunct="1"/>
              <a:endParaRPr lang="en-US" altLang="zh-CN" sz="3200" b="1" dirty="0">
                <a:solidFill>
                  <a:schemeClr val="bg1"/>
                </a:solidFill>
                <a:latin typeface="Century Gothic" panose="020B0502020202020204" pitchFamily="34" charset="0"/>
                <a:ea typeface="微软雅黑" pitchFamily="34" charset="-122"/>
              </a:endParaRPr>
            </a:p>
          </p:txBody>
        </p:sp>
      </p:grpSp>
      <p:graphicFrame>
        <p:nvGraphicFramePr>
          <p:cNvPr id="2" name="表格 1"/>
          <p:cNvGraphicFramePr>
            <a:graphicFrameLocks noGrp="1"/>
          </p:cNvGraphicFramePr>
          <p:nvPr>
            <p:extLst>
              <p:ext uri="{D42A27DB-BD31-4B8C-83A1-F6EECF244321}">
                <p14:modId xmlns:p14="http://schemas.microsoft.com/office/powerpoint/2010/main" val="1933280227"/>
              </p:ext>
            </p:extLst>
          </p:nvPr>
        </p:nvGraphicFramePr>
        <p:xfrm>
          <a:off x="231882" y="1460665"/>
          <a:ext cx="5723733" cy="5083525"/>
        </p:xfrm>
        <a:graphic>
          <a:graphicData uri="http://schemas.openxmlformats.org/drawingml/2006/table">
            <a:tbl>
              <a:tblPr firstRow="1" bandRow="1">
                <a:tableStyleId>{5C22544A-7EE6-4342-B048-85BDC9FD1C3A}</a:tableStyleId>
              </a:tblPr>
              <a:tblGrid>
                <a:gridCol w="1847303">
                  <a:extLst>
                    <a:ext uri="{9D8B030D-6E8A-4147-A177-3AD203B41FA5}">
                      <a16:colId xmlns:a16="http://schemas.microsoft.com/office/drawing/2014/main" xmlns="" val="20000"/>
                    </a:ext>
                  </a:extLst>
                </a:gridCol>
                <a:gridCol w="1938215">
                  <a:extLst>
                    <a:ext uri="{9D8B030D-6E8A-4147-A177-3AD203B41FA5}">
                      <a16:colId xmlns:a16="http://schemas.microsoft.com/office/drawing/2014/main" xmlns="" val="20001"/>
                    </a:ext>
                  </a:extLst>
                </a:gridCol>
                <a:gridCol w="1938215">
                  <a:extLst>
                    <a:ext uri="{9D8B030D-6E8A-4147-A177-3AD203B41FA5}">
                      <a16:colId xmlns:a16="http://schemas.microsoft.com/office/drawing/2014/main" xmlns="" val="20002"/>
                    </a:ext>
                  </a:extLst>
                </a:gridCol>
              </a:tblGrid>
              <a:tr h="909405">
                <a:tc>
                  <a:txBody>
                    <a:bodyPr/>
                    <a:lstStyle/>
                    <a:p>
                      <a:pPr algn="ctr"/>
                      <a:endParaRPr lang="zh-CN" altLang="en-US" sz="1800" dirty="0">
                        <a:latin typeface="Century Gothic" panose="020B0502020202020204" pitchFamily="34" charset="0"/>
                      </a:endParaRPr>
                    </a:p>
                  </a:txBody>
                  <a:tcPr marL="91450" marR="91450" marT="45729" marB="4572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latin typeface="Century Gothic" panose="020B0502020202020204" pitchFamily="34" charset="0"/>
                          <a:cs typeface="Arial" panose="020B0604020202020204" pitchFamily="34" charset="0"/>
                        </a:rPr>
                        <a:t>Accuracy</a:t>
                      </a:r>
                      <a:endParaRPr lang="zh-CN" altLang="en-US" sz="1800" b="1" kern="1200" dirty="0">
                        <a:solidFill>
                          <a:schemeClr val="bg1"/>
                        </a:solidFill>
                        <a:latin typeface="Century Gothic" panose="020B0502020202020204" pitchFamily="34" charset="0"/>
                        <a:ea typeface="微软雅黑" pitchFamily="34" charset="-122"/>
                        <a:cs typeface="Arial" panose="020B0604020202020204" pitchFamily="34" charset="0"/>
                      </a:endParaRPr>
                    </a:p>
                  </a:txBody>
                  <a:tcPr marL="91450" marR="91450" marT="45729" marB="4572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latin typeface="Century Gothic" panose="020B0502020202020204" pitchFamily="34" charset="0"/>
                          <a:cs typeface="Arial" panose="020B0604020202020204" pitchFamily="34" charset="0"/>
                        </a:rPr>
                        <a:t>ROC_AUC</a:t>
                      </a:r>
                      <a:endParaRPr lang="en-US" altLang="zh-CN" sz="1800" b="1" kern="1200" dirty="0">
                        <a:solidFill>
                          <a:schemeClr val="bg1"/>
                        </a:solidFill>
                        <a:latin typeface="Century Gothic" panose="020B0502020202020204" pitchFamily="34" charset="0"/>
                        <a:ea typeface="微软雅黑" pitchFamily="34" charset="-122"/>
                        <a:cs typeface="Arial" panose="020B0604020202020204" pitchFamily="34" charset="0"/>
                      </a:endParaRPr>
                    </a:p>
                  </a:txBody>
                  <a:tcPr marL="91450" marR="91450" marT="45729" marB="45729" anchor="ctr"/>
                </a:tc>
                <a:extLst>
                  <a:ext uri="{0D108BD9-81ED-4DB2-BD59-A6C34878D82A}">
                    <a16:rowId xmlns:a16="http://schemas.microsoft.com/office/drawing/2014/main" xmlns="" val="10000"/>
                  </a:ext>
                </a:extLst>
              </a:tr>
              <a:tr h="10435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Century Gothic" panose="020B0502020202020204" pitchFamily="34" charset="0"/>
                        </a:rPr>
                        <a:t>Base distribution</a:t>
                      </a:r>
                    </a:p>
                  </a:txBody>
                  <a:tcPr marL="91450" marR="91450" marT="45729" marB="45729" anchor="ctr"/>
                </a:tc>
                <a:tc>
                  <a:txBody>
                    <a:bodyPr/>
                    <a:lstStyle/>
                    <a:p>
                      <a:pPr algn="ctr"/>
                      <a:r>
                        <a:rPr lang="en-US" altLang="zh-CN" sz="1800" b="1" dirty="0">
                          <a:latin typeface="Century Gothic" panose="020B0502020202020204" pitchFamily="34" charset="0"/>
                          <a:cs typeface="Arial" panose="020B0604020202020204" pitchFamily="34" charset="0"/>
                        </a:rPr>
                        <a:t>0.53</a:t>
                      </a:r>
                      <a:endParaRPr lang="zh-CN" altLang="en-US" sz="1800" b="1" dirty="0">
                        <a:latin typeface="Century Gothic" panose="020B0502020202020204" pitchFamily="34" charset="0"/>
                        <a:cs typeface="Arial" panose="020B0604020202020204" pitchFamily="34" charset="0"/>
                      </a:endParaRPr>
                    </a:p>
                  </a:txBody>
                  <a:tcPr marL="91450" marR="91450" marT="45729" marB="4572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Century Gothic" panose="020B0502020202020204" pitchFamily="34" charset="0"/>
                          <a:ea typeface="+mn-ea"/>
                          <a:cs typeface="Arial" panose="020B0604020202020204" pitchFamily="34" charset="0"/>
                        </a:rPr>
                        <a:t>0.50</a:t>
                      </a:r>
                    </a:p>
                  </a:txBody>
                  <a:tcPr marL="91450" marR="91450" marT="45729" marB="45729" anchor="ctr"/>
                </a:tc>
                <a:extLst>
                  <a:ext uri="{0D108BD9-81ED-4DB2-BD59-A6C34878D82A}">
                    <a16:rowId xmlns:a16="http://schemas.microsoft.com/office/drawing/2014/main" xmlns="" val="2045544756"/>
                  </a:ext>
                </a:extLst>
              </a:tr>
              <a:tr h="10435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tx1"/>
                          </a:solidFill>
                          <a:latin typeface="Century Gothic" panose="020B0502020202020204" pitchFamily="34" charset="0"/>
                          <a:ea typeface="+mn-ea"/>
                          <a:cs typeface="Arial" panose="020B0604020202020204" pitchFamily="34" charset="0"/>
                        </a:rPr>
                        <a:t>logistic regression</a:t>
                      </a:r>
                      <a:endParaRPr lang="zh-CN" altLang="en-US" sz="1800" b="1" kern="1200" dirty="0">
                        <a:solidFill>
                          <a:schemeClr val="tx1"/>
                        </a:solidFill>
                        <a:latin typeface="Century Gothic" panose="020B0502020202020204" pitchFamily="34" charset="0"/>
                        <a:ea typeface="+mn-ea"/>
                        <a:cs typeface="Arial" panose="020B0604020202020204" pitchFamily="34" charset="0"/>
                      </a:endParaRPr>
                    </a:p>
                  </a:txBody>
                  <a:tcPr marL="91450" marR="91450" marT="45729" marB="4572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800" b="1" kern="1200" dirty="0">
                        <a:solidFill>
                          <a:schemeClr val="tx1"/>
                        </a:solidFill>
                        <a:latin typeface="Century Gothic" panose="020B0502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tx1"/>
                          </a:solidFill>
                          <a:latin typeface="Century Gothic" panose="020B0502020202020204" pitchFamily="34" charset="0"/>
                          <a:ea typeface="+mn-ea"/>
                          <a:cs typeface="Arial" panose="020B0604020202020204" pitchFamily="34" charset="0"/>
                        </a:rPr>
                        <a:t>0</a:t>
                      </a:r>
                      <a:r>
                        <a:rPr lang="en-US" sz="1800" b="1" kern="1200" dirty="0">
                          <a:solidFill>
                            <a:schemeClr val="tx1"/>
                          </a:solidFill>
                          <a:latin typeface="Century Gothic" panose="020B0502020202020204" pitchFamily="34" charset="0"/>
                          <a:ea typeface="+mn-ea"/>
                          <a:cs typeface="Arial" panose="020B0604020202020204" pitchFamily="34" charset="0"/>
                        </a:rPr>
                        <a:t>.514</a:t>
                      </a:r>
                      <a:r>
                        <a:rPr lang="en-US" altLang="zh-CN" sz="1800" b="1" kern="1200" dirty="0">
                          <a:solidFill>
                            <a:schemeClr val="tx1"/>
                          </a:solidFill>
                          <a:latin typeface="Century Gothic" panose="020B0502020202020204" pitchFamily="34" charset="0"/>
                          <a:ea typeface="+mn-ea"/>
                          <a:cs typeface="Arial" panose="020B0604020202020204" pitchFamily="34" charset="0"/>
                        </a:rPr>
                        <a:t>4</a:t>
                      </a:r>
                      <a:endParaRPr lang="en-US" sz="1800" b="1" kern="1200" dirty="0">
                        <a:solidFill>
                          <a:schemeClr val="tx1"/>
                        </a:solidFill>
                        <a:latin typeface="Century Gothic" panose="020B0502020202020204" pitchFamily="34" charset="0"/>
                        <a:ea typeface="+mn-ea"/>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800" b="1" kern="1200" dirty="0">
                        <a:solidFill>
                          <a:schemeClr val="tx1"/>
                        </a:solidFill>
                        <a:latin typeface="Century Gothic" panose="020B0502020202020204" pitchFamily="34" charset="0"/>
                        <a:ea typeface="+mn-ea"/>
                        <a:cs typeface="Arial" panose="020B0604020202020204" pitchFamily="34" charset="0"/>
                      </a:endParaRPr>
                    </a:p>
                  </a:txBody>
                  <a:tcPr marL="91450" marR="91450" marT="45729" marB="4572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800" b="1" kern="1200" dirty="0">
                        <a:solidFill>
                          <a:schemeClr val="tx1"/>
                        </a:solidFill>
                        <a:latin typeface="Century Gothic" panose="020B0502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tx1"/>
                          </a:solidFill>
                          <a:latin typeface="Century Gothic" panose="020B0502020202020204" pitchFamily="34" charset="0"/>
                          <a:ea typeface="+mn-ea"/>
                          <a:cs typeface="Arial" panose="020B0604020202020204" pitchFamily="34" charset="0"/>
                        </a:rPr>
                        <a:t>0</a:t>
                      </a:r>
                      <a:r>
                        <a:rPr lang="en-US" sz="1800" b="1" kern="1200" dirty="0">
                          <a:solidFill>
                            <a:schemeClr val="tx1"/>
                          </a:solidFill>
                          <a:latin typeface="Century Gothic" panose="020B0502020202020204" pitchFamily="34" charset="0"/>
                          <a:ea typeface="+mn-ea"/>
                          <a:cs typeface="Arial" panose="020B0604020202020204" pitchFamily="34" charset="0"/>
                        </a:rPr>
                        <a:t>.5078</a:t>
                      </a:r>
                    </a:p>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800" b="1" kern="1200" dirty="0">
                        <a:solidFill>
                          <a:schemeClr val="tx1"/>
                        </a:solidFill>
                        <a:latin typeface="Century Gothic" panose="020B0502020202020204" pitchFamily="34" charset="0"/>
                        <a:ea typeface="+mn-ea"/>
                        <a:cs typeface="Arial" panose="020B0604020202020204" pitchFamily="34" charset="0"/>
                      </a:endParaRPr>
                    </a:p>
                  </a:txBody>
                  <a:tcPr marL="91450" marR="91450" marT="45729" marB="45729" anchor="ctr"/>
                </a:tc>
                <a:extLst>
                  <a:ext uri="{0D108BD9-81ED-4DB2-BD59-A6C34878D82A}">
                    <a16:rowId xmlns:a16="http://schemas.microsoft.com/office/drawing/2014/main" xmlns="" val="10001"/>
                  </a:ext>
                </a:extLst>
              </a:tr>
              <a:tr h="10435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tx1"/>
                          </a:solidFill>
                          <a:latin typeface="Century Gothic" panose="020B0502020202020204" pitchFamily="34" charset="0"/>
                          <a:cs typeface="Arial" panose="020B0604020202020204" pitchFamily="34" charset="0"/>
                        </a:rPr>
                        <a:t>boosted tree classification</a:t>
                      </a:r>
                    </a:p>
                  </a:txBody>
                  <a:tcPr marL="91450" marR="91450" marT="45729" marB="4572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800" b="1" u="none" dirty="0">
                        <a:latin typeface="Century Gothic" panose="020B0502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u="none" dirty="0">
                          <a:latin typeface="Century Gothic" panose="020B0502020202020204" pitchFamily="34" charset="0"/>
                          <a:cs typeface="Arial" panose="020B0604020202020204" pitchFamily="34" charset="0"/>
                        </a:rPr>
                        <a:t>0.5508</a:t>
                      </a:r>
                    </a:p>
                    <a:p>
                      <a:pPr algn="ctr"/>
                      <a:endParaRPr lang="en-US" altLang="zh-CN" sz="1800" b="1" u="sng" dirty="0">
                        <a:latin typeface="Century Gothic" panose="020B0502020202020204" pitchFamily="34" charset="0"/>
                        <a:cs typeface="Arial" panose="020B0604020202020204" pitchFamily="34" charset="0"/>
                      </a:endParaRPr>
                    </a:p>
                  </a:txBody>
                  <a:tcPr marL="91450" marR="91450" marT="45729" marB="4572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800" b="1" kern="1200" dirty="0">
                        <a:effectLst/>
                        <a:latin typeface="Century Gothic" panose="020B0502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a:effectLst/>
                          <a:latin typeface="Century Gothic" panose="020B0502020202020204" pitchFamily="34" charset="0"/>
                          <a:cs typeface="Arial" panose="020B0604020202020204" pitchFamily="34" charset="0"/>
                        </a:rPr>
                        <a:t>0.</a:t>
                      </a:r>
                      <a:r>
                        <a:rPr lang="zh-CN" altLang="en-US" sz="1800" b="1" kern="1200" dirty="0">
                          <a:effectLst/>
                          <a:latin typeface="Century Gothic" panose="020B0502020202020204" pitchFamily="34" charset="0"/>
                          <a:cs typeface="Arial" panose="020B0604020202020204" pitchFamily="34" charset="0"/>
                        </a:rPr>
                        <a:t> </a:t>
                      </a:r>
                      <a:r>
                        <a:rPr lang="en-US" sz="1800" b="1" kern="1200" dirty="0">
                          <a:effectLst/>
                          <a:latin typeface="Century Gothic" panose="020B0502020202020204" pitchFamily="34" charset="0"/>
                          <a:cs typeface="Arial" panose="020B0604020202020204" pitchFamily="34" charset="0"/>
                        </a:rPr>
                        <a:t>511</a:t>
                      </a:r>
                      <a:r>
                        <a:rPr lang="en-US" altLang="zh-CN" sz="1800" b="1" kern="1200" dirty="0">
                          <a:effectLst/>
                          <a:latin typeface="Century Gothic" panose="020B0502020202020204" pitchFamily="34" charset="0"/>
                          <a:cs typeface="Arial" panose="020B0604020202020204" pitchFamily="34" charset="0"/>
                        </a:rPr>
                        <a:t>4</a:t>
                      </a:r>
                      <a:endParaRPr lang="en-US" sz="1800" b="1" kern="1200" dirty="0">
                        <a:solidFill>
                          <a:schemeClr val="dk1"/>
                        </a:solidFill>
                        <a:effectLst/>
                        <a:latin typeface="Century Gothic" panose="020B0502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kern="1200" dirty="0">
                        <a:solidFill>
                          <a:schemeClr val="dk1"/>
                        </a:solidFill>
                        <a:effectLst/>
                        <a:latin typeface="Century Gothic" panose="020B0502020202020204" pitchFamily="34" charset="0"/>
                        <a:ea typeface="+mn-ea"/>
                        <a:cs typeface="Arial" panose="020B0604020202020204" pitchFamily="34" charset="0"/>
                      </a:endParaRPr>
                    </a:p>
                  </a:txBody>
                  <a:tcPr marL="91450" marR="91450" marT="45729" marB="45729" anchor="ctr"/>
                </a:tc>
                <a:extLst>
                  <a:ext uri="{0D108BD9-81ED-4DB2-BD59-A6C34878D82A}">
                    <a16:rowId xmlns:a16="http://schemas.microsoft.com/office/drawing/2014/main" xmlns="" val="3058636765"/>
                  </a:ext>
                </a:extLst>
              </a:tr>
              <a:tr h="10435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err="1">
                          <a:solidFill>
                            <a:schemeClr val="tx1"/>
                          </a:solidFill>
                          <a:latin typeface="Century Gothic" panose="020B0502020202020204" pitchFamily="34" charset="0"/>
                          <a:cs typeface="Arial" panose="020B0604020202020204" pitchFamily="34" charset="0"/>
                        </a:rPr>
                        <a:t>SVM</a:t>
                      </a:r>
                      <a:r>
                        <a:rPr lang="en-US" altLang="zh-CN" sz="1800" b="1" kern="1200" dirty="0">
                          <a:solidFill>
                            <a:schemeClr val="tx1"/>
                          </a:solidFill>
                          <a:latin typeface="Century Gothic" panose="020B0502020202020204" pitchFamily="34" charset="0"/>
                          <a:cs typeface="Arial" panose="020B0604020202020204" pitchFamily="34" charset="0"/>
                        </a:rPr>
                        <a:t> classification</a:t>
                      </a:r>
                      <a:endParaRPr lang="zh-CN" altLang="en-US" sz="1800" b="1" kern="1200" dirty="0">
                        <a:solidFill>
                          <a:schemeClr val="tx1"/>
                        </a:solidFill>
                        <a:latin typeface="Century Gothic" panose="020B0502020202020204" pitchFamily="34" charset="0"/>
                        <a:ea typeface="微软雅黑" pitchFamily="34" charset="-122"/>
                        <a:cs typeface="Arial" panose="020B0604020202020204" pitchFamily="34" charset="0"/>
                      </a:endParaRPr>
                    </a:p>
                  </a:txBody>
                  <a:tcPr marL="91450" marR="91450" marT="45729" marB="4572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a:effectLst/>
                          <a:latin typeface="Century Gothic" panose="020B0502020202020204" pitchFamily="34" charset="0"/>
                          <a:cs typeface="Arial" panose="020B0604020202020204" pitchFamily="34" charset="0"/>
                        </a:rPr>
                        <a:t>0</a:t>
                      </a:r>
                      <a:r>
                        <a:rPr lang="en-US" sz="1800" b="1" kern="1200" dirty="0">
                          <a:effectLst/>
                          <a:latin typeface="Century Gothic" panose="020B0502020202020204" pitchFamily="34" charset="0"/>
                          <a:cs typeface="Arial" panose="020B0604020202020204" pitchFamily="34" charset="0"/>
                        </a:rPr>
                        <a:t>.5086</a:t>
                      </a:r>
                      <a:endParaRPr lang="en-US" sz="1800" b="1" kern="1200" dirty="0">
                        <a:solidFill>
                          <a:schemeClr val="dk1"/>
                        </a:solidFill>
                        <a:effectLst/>
                        <a:latin typeface="Century Gothic" panose="020B0502020202020204" pitchFamily="34" charset="0"/>
                        <a:ea typeface="+mn-ea"/>
                        <a:cs typeface="Arial" panose="020B0604020202020204" pitchFamily="34" charset="0"/>
                      </a:endParaRPr>
                    </a:p>
                  </a:txBody>
                  <a:tcPr marL="91450" marR="91450" marT="45729" marB="4572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u="none" kern="1200" dirty="0">
                          <a:effectLst/>
                          <a:latin typeface="Century Gothic" panose="020B0502020202020204" pitchFamily="34" charset="0"/>
                          <a:cs typeface="Arial" panose="020B0604020202020204" pitchFamily="34" charset="0"/>
                        </a:rPr>
                        <a:t>0</a:t>
                      </a:r>
                      <a:r>
                        <a:rPr lang="en-US" sz="1800" b="1" u="none" kern="1200" dirty="0">
                          <a:effectLst/>
                          <a:latin typeface="Century Gothic" panose="020B0502020202020204" pitchFamily="34" charset="0"/>
                          <a:cs typeface="Arial" panose="020B0604020202020204" pitchFamily="34" charset="0"/>
                        </a:rPr>
                        <a:t>.4997</a:t>
                      </a:r>
                      <a:endParaRPr lang="en-US" sz="1800" b="1" i="0" u="none" kern="1200" dirty="0">
                        <a:solidFill>
                          <a:schemeClr val="dk1"/>
                        </a:solidFill>
                        <a:effectLst/>
                        <a:latin typeface="Century Gothic" panose="020B0502020202020204" pitchFamily="34" charset="0"/>
                        <a:ea typeface="+mn-ea"/>
                        <a:cs typeface="Arial" panose="020B0604020202020204" pitchFamily="34" charset="0"/>
                      </a:endParaRPr>
                    </a:p>
                  </a:txBody>
                  <a:tcPr marL="91450" marR="91450" marT="45729" marB="45729" anchor="ctr"/>
                </a:tc>
                <a:extLst>
                  <a:ext uri="{0D108BD9-81ED-4DB2-BD59-A6C34878D82A}">
                    <a16:rowId xmlns:a16="http://schemas.microsoft.com/office/drawing/2014/main" xmlns="" val="10002"/>
                  </a:ext>
                </a:extLst>
              </a:tr>
            </a:tbl>
          </a:graphicData>
        </a:graphic>
      </p:graphicFrame>
      <p:sp>
        <p:nvSpPr>
          <p:cNvPr id="5" name="TextBox 4">
            <a:extLst>
              <a:ext uri="{FF2B5EF4-FFF2-40B4-BE49-F238E27FC236}">
                <a16:creationId xmlns:a16="http://schemas.microsoft.com/office/drawing/2014/main" xmlns="" id="{3FD9310A-A553-464B-877D-5032B1BCD63B}"/>
              </a:ext>
            </a:extLst>
          </p:cNvPr>
          <p:cNvSpPr txBox="1"/>
          <p:nvPr/>
        </p:nvSpPr>
        <p:spPr>
          <a:xfrm>
            <a:off x="8143336" y="2829464"/>
            <a:ext cx="2812211" cy="646331"/>
          </a:xfrm>
          <a:prstGeom prst="rect">
            <a:avLst/>
          </a:prstGeom>
          <a:noFill/>
        </p:spPr>
        <p:txBody>
          <a:bodyPr wrap="square" rtlCol="0">
            <a:spAutoFit/>
          </a:bodyPr>
          <a:lstStyle/>
          <a:p>
            <a:endParaRPr lang="en-US" dirty="0"/>
          </a:p>
          <a:p>
            <a:endParaRPr lang="en-US" dirty="0"/>
          </a:p>
        </p:txBody>
      </p:sp>
      <p:pic>
        <p:nvPicPr>
          <p:cNvPr id="9" name="Picture 8">
            <a:extLst>
              <a:ext uri="{FF2B5EF4-FFF2-40B4-BE49-F238E27FC236}">
                <a16:creationId xmlns:a16="http://schemas.microsoft.com/office/drawing/2014/main" xmlns="" id="{900CFCAD-A863-434A-B39A-046782CB43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386" y="1880301"/>
            <a:ext cx="5806409" cy="4125930"/>
          </a:xfrm>
          <a:prstGeom prst="rect">
            <a:avLst/>
          </a:prstGeom>
        </p:spPr>
      </p:pic>
      <p:sp>
        <p:nvSpPr>
          <p:cNvPr id="3" name="TextBox 2">
            <a:extLst>
              <a:ext uri="{FF2B5EF4-FFF2-40B4-BE49-F238E27FC236}">
                <a16:creationId xmlns:a16="http://schemas.microsoft.com/office/drawing/2014/main" xmlns="" id="{8F43A15C-4D5D-6C47-912B-695A9E4F0DBF}"/>
              </a:ext>
            </a:extLst>
          </p:cNvPr>
          <p:cNvSpPr txBox="1"/>
          <p:nvPr/>
        </p:nvSpPr>
        <p:spPr>
          <a:xfrm>
            <a:off x="168191" y="5885999"/>
            <a:ext cx="2570618" cy="369332"/>
          </a:xfrm>
          <a:prstGeom prst="rect">
            <a:avLst/>
          </a:prstGeom>
          <a:noFill/>
        </p:spPr>
        <p:txBody>
          <a:bodyPr wrap="square" rtlCol="0">
            <a:spAutoFit/>
          </a:bodyPr>
          <a:lstStyle/>
          <a:p>
            <a:endParaRPr lang="en-US" b="1" dirty="0">
              <a:latin typeface="Century Gothic" panose="020B0502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sharpenSoften amount="-61000"/>
                    </a14:imgEffect>
                    <a14:imgEffect>
                      <a14:brightnessContrast bright="-55000" contrast="25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a:grpSpLocks/>
          </p:cNvGrpSpPr>
          <p:nvPr/>
        </p:nvGrpSpPr>
        <p:grpSpPr bwMode="auto">
          <a:xfrm>
            <a:off x="546100" y="404096"/>
            <a:ext cx="7597236" cy="584775"/>
            <a:chOff x="546100" y="404002"/>
            <a:chExt cx="7597860" cy="585349"/>
          </a:xfrm>
        </p:grpSpPr>
        <p:grpSp>
          <p:nvGrpSpPr>
            <p:cNvPr id="14359" name="组合 1"/>
            <p:cNvGrpSpPr>
              <a:grpSpLocks/>
            </p:cNvGrpSpPr>
            <p:nvPr/>
          </p:nvGrpSpPr>
          <p:grpSpPr bwMode="auto">
            <a:xfrm>
              <a:off x="546100" y="404002"/>
              <a:ext cx="584200" cy="549275"/>
              <a:chOff x="0" y="0"/>
              <a:chExt cx="648285" cy="609713"/>
            </a:xfrm>
          </p:grpSpPr>
          <p:grpSp>
            <p:nvGrpSpPr>
              <p:cNvPr id="14361" name="组合 2"/>
              <p:cNvGrpSpPr>
                <a:grpSpLocks/>
              </p:cNvGrpSpPr>
              <p:nvPr/>
            </p:nvGrpSpPr>
            <p:grpSpPr bwMode="auto">
              <a:xfrm>
                <a:off x="0" y="0"/>
                <a:ext cx="432385" cy="432385"/>
                <a:chOff x="0" y="0"/>
                <a:chExt cx="4004677" cy="4004677"/>
              </a:xfrm>
            </p:grpSpPr>
            <p:grpSp>
              <p:nvGrpSpPr>
                <p:cNvPr id="14414" name="组合 55"/>
                <p:cNvGrpSpPr>
                  <a:grpSpLocks/>
                </p:cNvGrpSpPr>
                <p:nvPr/>
              </p:nvGrpSpPr>
              <p:grpSpPr bwMode="auto">
                <a:xfrm>
                  <a:off x="190939" y="246027"/>
                  <a:ext cx="3606099" cy="3570272"/>
                  <a:chOff x="0" y="0"/>
                  <a:chExt cx="3606099" cy="3570272"/>
                </a:xfrm>
              </p:grpSpPr>
              <p:sp>
                <p:nvSpPr>
                  <p:cNvPr id="14435"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436"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437"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438"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4415"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16"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17"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18"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19"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20"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21"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22"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23"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24"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25"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26"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27"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28"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29"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30"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31"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32"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33"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34"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4362" name="组合 3"/>
              <p:cNvGrpSpPr>
                <a:grpSpLocks/>
              </p:cNvGrpSpPr>
              <p:nvPr/>
            </p:nvGrpSpPr>
            <p:grpSpPr bwMode="auto">
              <a:xfrm>
                <a:off x="215900" y="0"/>
                <a:ext cx="432385" cy="432385"/>
                <a:chOff x="0" y="0"/>
                <a:chExt cx="4004677" cy="4004677"/>
              </a:xfrm>
            </p:grpSpPr>
            <p:grpSp>
              <p:nvGrpSpPr>
                <p:cNvPr id="14389" name="组合 30"/>
                <p:cNvGrpSpPr>
                  <a:grpSpLocks/>
                </p:cNvGrpSpPr>
                <p:nvPr/>
              </p:nvGrpSpPr>
              <p:grpSpPr bwMode="auto">
                <a:xfrm>
                  <a:off x="190939" y="246027"/>
                  <a:ext cx="3606099" cy="3570272"/>
                  <a:chOff x="0" y="0"/>
                  <a:chExt cx="3606099" cy="3570272"/>
                </a:xfrm>
              </p:grpSpPr>
              <p:sp>
                <p:nvSpPr>
                  <p:cNvPr id="14410"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411"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412"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413"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4390"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91"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92"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93"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94"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95"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96"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97"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98"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99"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00"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01"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02"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03"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04"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05"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06"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07"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08"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409"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4363" name="组合 4"/>
              <p:cNvGrpSpPr>
                <a:grpSpLocks/>
              </p:cNvGrpSpPr>
              <p:nvPr/>
            </p:nvGrpSpPr>
            <p:grpSpPr bwMode="auto">
              <a:xfrm>
                <a:off x="115763" y="177328"/>
                <a:ext cx="432385" cy="432385"/>
                <a:chOff x="0" y="0"/>
                <a:chExt cx="4004677" cy="4004677"/>
              </a:xfrm>
            </p:grpSpPr>
            <p:grpSp>
              <p:nvGrpSpPr>
                <p:cNvPr id="14364" name="组合 5"/>
                <p:cNvGrpSpPr>
                  <a:grpSpLocks/>
                </p:cNvGrpSpPr>
                <p:nvPr/>
              </p:nvGrpSpPr>
              <p:grpSpPr bwMode="auto">
                <a:xfrm>
                  <a:off x="190939" y="246027"/>
                  <a:ext cx="3606099" cy="3570272"/>
                  <a:chOff x="0" y="0"/>
                  <a:chExt cx="3606099" cy="3570272"/>
                </a:xfrm>
              </p:grpSpPr>
              <p:sp>
                <p:nvSpPr>
                  <p:cNvPr id="14385"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386"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387"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388"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4365"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66"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67"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68"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69"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70"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71"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72"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73"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74"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75"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76"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77"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78"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79"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80"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81"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82"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83"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384"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14360" name="矩形 80"/>
            <p:cNvSpPr>
              <a:spLocks noChangeArrowheads="1"/>
            </p:cNvSpPr>
            <p:nvPr/>
          </p:nvSpPr>
          <p:spPr bwMode="auto">
            <a:xfrm>
              <a:off x="619983" y="404002"/>
              <a:ext cx="7523977" cy="58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altLang="zh-CN" sz="3200" b="1" dirty="0">
                  <a:solidFill>
                    <a:schemeClr val="bg1"/>
                  </a:solidFill>
                  <a:latin typeface="Century Gothic" panose="020B0502020202020204" pitchFamily="34" charset="0"/>
                  <a:ea typeface="微软雅黑" pitchFamily="34" charset="-122"/>
                </a:rPr>
                <a:t>Qualitative Model Comparison</a:t>
              </a:r>
            </a:p>
          </p:txBody>
        </p:sp>
      </p:grpSp>
      <p:sp>
        <p:nvSpPr>
          <p:cNvPr id="5" name="TextBox 4">
            <a:extLst>
              <a:ext uri="{FF2B5EF4-FFF2-40B4-BE49-F238E27FC236}">
                <a16:creationId xmlns:a16="http://schemas.microsoft.com/office/drawing/2014/main" xmlns="" id="{3FD9310A-A553-464B-877D-5032B1BCD63B}"/>
              </a:ext>
            </a:extLst>
          </p:cNvPr>
          <p:cNvSpPr txBox="1"/>
          <p:nvPr/>
        </p:nvSpPr>
        <p:spPr>
          <a:xfrm>
            <a:off x="8143336" y="2829464"/>
            <a:ext cx="2812211" cy="646331"/>
          </a:xfrm>
          <a:prstGeom prst="rect">
            <a:avLst/>
          </a:prstGeom>
          <a:noFill/>
        </p:spPr>
        <p:txBody>
          <a:bodyPr wrap="square" rtlCol="0">
            <a:spAutoFit/>
          </a:bodyPr>
          <a:lstStyle/>
          <a:p>
            <a:endParaRPr lang="en-US" dirty="0"/>
          </a:p>
          <a:p>
            <a:endParaRPr lang="en-US" dirty="0"/>
          </a:p>
        </p:txBody>
      </p:sp>
      <p:pic>
        <p:nvPicPr>
          <p:cNvPr id="7" name="Picture 6">
            <a:extLst>
              <a:ext uri="{FF2B5EF4-FFF2-40B4-BE49-F238E27FC236}">
                <a16:creationId xmlns:a16="http://schemas.microsoft.com/office/drawing/2014/main" xmlns="" id="{59F98ACC-48D1-6D41-996B-426F1E78D3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120" y="1464458"/>
            <a:ext cx="4808122" cy="4323269"/>
          </a:xfrm>
          <a:prstGeom prst="rect">
            <a:avLst/>
          </a:prstGeom>
        </p:spPr>
      </p:pic>
      <p:pic>
        <p:nvPicPr>
          <p:cNvPr id="9" name="Picture 8">
            <a:extLst>
              <a:ext uri="{FF2B5EF4-FFF2-40B4-BE49-F238E27FC236}">
                <a16:creationId xmlns:a16="http://schemas.microsoft.com/office/drawing/2014/main" xmlns="" id="{A9072070-A7CC-E945-883D-FA0D657EEE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9254" y="1464457"/>
            <a:ext cx="4808122" cy="4323269"/>
          </a:xfrm>
          <a:prstGeom prst="rect">
            <a:avLst/>
          </a:prstGeom>
        </p:spPr>
      </p:pic>
    </p:spTree>
    <p:extLst>
      <p:ext uri="{BB962C8B-B14F-4D97-AF65-F5344CB8AC3E}">
        <p14:creationId xmlns:p14="http://schemas.microsoft.com/office/powerpoint/2010/main" val="117539418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sharpenSoften amount="-61000"/>
                    </a14:imgEffect>
                    <a14:imgEffect>
                      <a14:brightnessContrast bright="-55000" contrast="25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a:grpSpLocks/>
          </p:cNvGrpSpPr>
          <p:nvPr/>
        </p:nvGrpSpPr>
        <p:grpSpPr bwMode="auto">
          <a:xfrm>
            <a:off x="546100" y="327237"/>
            <a:ext cx="9205634" cy="625594"/>
            <a:chOff x="546100" y="327067"/>
            <a:chExt cx="9205085" cy="626210"/>
          </a:xfrm>
        </p:grpSpPr>
        <p:grpSp>
          <p:nvGrpSpPr>
            <p:cNvPr id="16388" name="组合 1"/>
            <p:cNvGrpSpPr>
              <a:grpSpLocks/>
            </p:cNvGrpSpPr>
            <p:nvPr/>
          </p:nvGrpSpPr>
          <p:grpSpPr bwMode="auto">
            <a:xfrm>
              <a:off x="546100" y="404002"/>
              <a:ext cx="584200" cy="549275"/>
              <a:chOff x="0" y="0"/>
              <a:chExt cx="648285" cy="609713"/>
            </a:xfrm>
          </p:grpSpPr>
          <p:grpSp>
            <p:nvGrpSpPr>
              <p:cNvPr id="16390" name="组合 2"/>
              <p:cNvGrpSpPr>
                <a:grpSpLocks/>
              </p:cNvGrpSpPr>
              <p:nvPr/>
            </p:nvGrpSpPr>
            <p:grpSpPr bwMode="auto">
              <a:xfrm>
                <a:off x="0" y="0"/>
                <a:ext cx="432385" cy="432385"/>
                <a:chOff x="0" y="0"/>
                <a:chExt cx="4004677" cy="4004677"/>
              </a:xfrm>
            </p:grpSpPr>
            <p:grpSp>
              <p:nvGrpSpPr>
                <p:cNvPr id="16443" name="组合 55"/>
                <p:cNvGrpSpPr>
                  <a:grpSpLocks/>
                </p:cNvGrpSpPr>
                <p:nvPr/>
              </p:nvGrpSpPr>
              <p:grpSpPr bwMode="auto">
                <a:xfrm>
                  <a:off x="190939" y="246027"/>
                  <a:ext cx="3606099" cy="3570272"/>
                  <a:chOff x="0" y="0"/>
                  <a:chExt cx="3606099" cy="3570272"/>
                </a:xfrm>
              </p:grpSpPr>
              <p:sp>
                <p:nvSpPr>
                  <p:cNvPr id="16464"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6465"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6466"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6467"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6444"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45"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46"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47"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48"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49"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50"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51"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52"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53"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54"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55"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56"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57"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58"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59"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60"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61"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62"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63"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6391" name="组合 3"/>
              <p:cNvGrpSpPr>
                <a:grpSpLocks/>
              </p:cNvGrpSpPr>
              <p:nvPr/>
            </p:nvGrpSpPr>
            <p:grpSpPr bwMode="auto">
              <a:xfrm>
                <a:off x="215900" y="0"/>
                <a:ext cx="432385" cy="432385"/>
                <a:chOff x="0" y="0"/>
                <a:chExt cx="4004677" cy="4004677"/>
              </a:xfrm>
            </p:grpSpPr>
            <p:grpSp>
              <p:nvGrpSpPr>
                <p:cNvPr id="16418" name="组合 30"/>
                <p:cNvGrpSpPr>
                  <a:grpSpLocks/>
                </p:cNvGrpSpPr>
                <p:nvPr/>
              </p:nvGrpSpPr>
              <p:grpSpPr bwMode="auto">
                <a:xfrm>
                  <a:off x="190939" y="246027"/>
                  <a:ext cx="3606099" cy="3570272"/>
                  <a:chOff x="0" y="0"/>
                  <a:chExt cx="3606099" cy="3570272"/>
                </a:xfrm>
              </p:grpSpPr>
              <p:sp>
                <p:nvSpPr>
                  <p:cNvPr id="16439"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6440"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6441"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6442"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6419"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20"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21"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22"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23"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24"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25"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26"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27"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28"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29"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30"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31"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32"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33"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34"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35"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36"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37"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38"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6392" name="组合 4"/>
              <p:cNvGrpSpPr>
                <a:grpSpLocks/>
              </p:cNvGrpSpPr>
              <p:nvPr/>
            </p:nvGrpSpPr>
            <p:grpSpPr bwMode="auto">
              <a:xfrm>
                <a:off x="115763" y="177328"/>
                <a:ext cx="432385" cy="432385"/>
                <a:chOff x="0" y="0"/>
                <a:chExt cx="4004677" cy="4004677"/>
              </a:xfrm>
            </p:grpSpPr>
            <p:grpSp>
              <p:nvGrpSpPr>
                <p:cNvPr id="16393" name="组合 5"/>
                <p:cNvGrpSpPr>
                  <a:grpSpLocks/>
                </p:cNvGrpSpPr>
                <p:nvPr/>
              </p:nvGrpSpPr>
              <p:grpSpPr bwMode="auto">
                <a:xfrm>
                  <a:off x="190939" y="246027"/>
                  <a:ext cx="3606099" cy="3570272"/>
                  <a:chOff x="0" y="0"/>
                  <a:chExt cx="3606099" cy="3570272"/>
                </a:xfrm>
              </p:grpSpPr>
              <p:sp>
                <p:nvSpPr>
                  <p:cNvPr id="16414"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6415"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6416"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6417"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6394"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395"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396"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397"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398"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399"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00"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01"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02"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03"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04"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05"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06"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07"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08"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09"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10"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11"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12"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13"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16389" name="矩形 80"/>
            <p:cNvSpPr>
              <a:spLocks noChangeArrowheads="1"/>
            </p:cNvSpPr>
            <p:nvPr/>
          </p:nvSpPr>
          <p:spPr bwMode="auto">
            <a:xfrm>
              <a:off x="573991" y="327067"/>
              <a:ext cx="9177194" cy="58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altLang="zh-CN" sz="3200" b="1">
                  <a:solidFill>
                    <a:schemeClr val="bg1"/>
                  </a:solidFill>
                  <a:latin typeface="Century Gothic" panose="020B0502020202020204" pitchFamily="34" charset="0"/>
                  <a:ea typeface="微软雅黑" pitchFamily="34" charset="-122"/>
                </a:rPr>
                <a:t>Hyper Parameter Selection-grid </a:t>
              </a:r>
              <a:r>
                <a:rPr lang="en-US" altLang="zh-CN" sz="3200" b="1" dirty="0">
                  <a:solidFill>
                    <a:schemeClr val="bg1"/>
                  </a:solidFill>
                  <a:latin typeface="Century Gothic" panose="020B0502020202020204" pitchFamily="34" charset="0"/>
                  <a:ea typeface="微软雅黑" pitchFamily="34" charset="-122"/>
                </a:rPr>
                <a:t>S</a:t>
              </a:r>
              <a:r>
                <a:rPr lang="en-US" altLang="zh-CN" sz="3200" b="1">
                  <a:solidFill>
                    <a:schemeClr val="bg1"/>
                  </a:solidFill>
                  <a:latin typeface="Century Gothic" panose="020B0502020202020204" pitchFamily="34" charset="0"/>
                  <a:ea typeface="微软雅黑" pitchFamily="34" charset="-122"/>
                </a:rPr>
                <a:t>earch</a:t>
              </a:r>
              <a:endParaRPr lang="zh-CN" altLang="en-US" sz="3200" b="1" dirty="0">
                <a:solidFill>
                  <a:schemeClr val="bg1"/>
                </a:solidFill>
                <a:latin typeface="Century Gothic" panose="020B0502020202020204" pitchFamily="34" charset="0"/>
                <a:ea typeface="微软雅黑" pitchFamily="34" charset="-122"/>
              </a:endParaRPr>
            </a:p>
          </p:txBody>
        </p:sp>
      </p:grpSp>
      <p:pic>
        <p:nvPicPr>
          <p:cNvPr id="3" name="Picture 2">
            <a:extLst>
              <a:ext uri="{FF2B5EF4-FFF2-40B4-BE49-F238E27FC236}">
                <a16:creationId xmlns:a16="http://schemas.microsoft.com/office/drawing/2014/main" xmlns="" id="{F0E9DF20-02C3-1641-AEF5-1F898FA15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257" y="1148289"/>
            <a:ext cx="7581900" cy="5397500"/>
          </a:xfrm>
          <a:prstGeom prst="rect">
            <a:avLst/>
          </a:prstGeom>
        </p:spPr>
      </p:pic>
      <p:sp>
        <p:nvSpPr>
          <p:cNvPr id="5" name="TextBox 4">
            <a:extLst>
              <a:ext uri="{FF2B5EF4-FFF2-40B4-BE49-F238E27FC236}">
                <a16:creationId xmlns:a16="http://schemas.microsoft.com/office/drawing/2014/main" xmlns="" id="{73E400E7-0E32-824C-AB3E-8DB74AFCC253}"/>
              </a:ext>
            </a:extLst>
          </p:cNvPr>
          <p:cNvSpPr txBox="1"/>
          <p:nvPr/>
        </p:nvSpPr>
        <p:spPr>
          <a:xfrm>
            <a:off x="8154069" y="2400489"/>
            <a:ext cx="4195716" cy="2677656"/>
          </a:xfrm>
          <a:prstGeom prst="rect">
            <a:avLst/>
          </a:prstGeom>
          <a:noFill/>
        </p:spPr>
        <p:txBody>
          <a:bodyPr wrap="square" rtlCol="0">
            <a:spAutoFit/>
          </a:bodyPr>
          <a:lstStyle/>
          <a:p>
            <a:pPr>
              <a:lnSpc>
                <a:spcPct val="200000"/>
              </a:lnSpc>
            </a:pPr>
            <a:r>
              <a:rPr lang="en-US" sz="2400" b="1" dirty="0">
                <a:solidFill>
                  <a:schemeClr val="bg1"/>
                </a:solidFill>
                <a:latin typeface="Century Gothic" panose="020B0502020202020204" pitchFamily="34" charset="0"/>
              </a:rPr>
              <a:t>The best parameters:</a:t>
            </a:r>
            <a:r>
              <a:rPr lang="en-US" sz="2400" dirty="0">
                <a:solidFill>
                  <a:schemeClr val="bg1"/>
                </a:solidFill>
                <a:latin typeface="Century Gothic" panose="020B0502020202020204" pitchFamily="34" charset="0"/>
              </a:rPr>
              <a:t> </a:t>
            </a:r>
          </a:p>
          <a:p>
            <a:r>
              <a:rPr lang="en-US" sz="2400" dirty="0">
                <a:solidFill>
                  <a:schemeClr val="bg1"/>
                </a:solidFill>
                <a:latin typeface="Century Gothic" panose="020B0502020202020204" pitchFamily="34" charset="0"/>
              </a:rPr>
              <a:t>N</a:t>
            </a:r>
            <a:r>
              <a:rPr lang="en-US" altLang="zh-CN" sz="2400" dirty="0">
                <a:solidFill>
                  <a:schemeClr val="bg1"/>
                </a:solidFill>
                <a:latin typeface="Century Gothic" panose="020B0502020202020204" pitchFamily="34" charset="0"/>
              </a:rPr>
              <a:t>umber</a:t>
            </a:r>
            <a:r>
              <a:rPr lang="zh-CN" altLang="en-US" sz="2400" dirty="0">
                <a:solidFill>
                  <a:schemeClr val="bg1"/>
                </a:solidFill>
                <a:latin typeface="Century Gothic" panose="020B0502020202020204" pitchFamily="34" charset="0"/>
              </a:rPr>
              <a:t> </a:t>
            </a:r>
            <a:r>
              <a:rPr lang="en-US" altLang="zh-CN" sz="2400" dirty="0">
                <a:solidFill>
                  <a:schemeClr val="bg1"/>
                </a:solidFill>
                <a:latin typeface="Century Gothic" panose="020B0502020202020204" pitchFamily="34" charset="0"/>
              </a:rPr>
              <a:t>of</a:t>
            </a:r>
            <a:r>
              <a:rPr lang="en-US" sz="2400" dirty="0">
                <a:solidFill>
                  <a:schemeClr val="bg1"/>
                </a:solidFill>
                <a:latin typeface="Century Gothic" panose="020B0502020202020204" pitchFamily="34" charset="0"/>
              </a:rPr>
              <a:t> </a:t>
            </a:r>
            <a:r>
              <a:rPr lang="zh-CN" altLang="en-US" sz="2400" dirty="0">
                <a:solidFill>
                  <a:schemeClr val="bg1"/>
                </a:solidFill>
                <a:latin typeface="Century Gothic" panose="020B0502020202020204" pitchFamily="34" charset="0"/>
              </a:rPr>
              <a:t> </a:t>
            </a:r>
            <a:r>
              <a:rPr lang="en-US" altLang="zh-CN" sz="2400" dirty="0">
                <a:solidFill>
                  <a:schemeClr val="bg1"/>
                </a:solidFill>
                <a:latin typeface="Century Gothic" panose="020B0502020202020204" pitchFamily="34" charset="0"/>
              </a:rPr>
              <a:t>trees</a:t>
            </a:r>
            <a:r>
              <a:rPr lang="en-US" sz="2400" dirty="0">
                <a:solidFill>
                  <a:schemeClr val="bg1"/>
                </a:solidFill>
                <a:latin typeface="Century Gothic" panose="020B0502020202020204" pitchFamily="34" charset="0"/>
              </a:rPr>
              <a:t>: 10</a:t>
            </a:r>
          </a:p>
          <a:p>
            <a:r>
              <a:rPr lang="en-US" sz="2400" dirty="0">
                <a:solidFill>
                  <a:schemeClr val="bg1"/>
                </a:solidFill>
                <a:latin typeface="Century Gothic" panose="020B0502020202020204" pitchFamily="34" charset="0"/>
              </a:rPr>
              <a:t>Max depth</a:t>
            </a:r>
            <a:r>
              <a:rPr lang="en-US" altLang="zh-CN" sz="2400" dirty="0">
                <a:solidFill>
                  <a:schemeClr val="bg1"/>
                </a:solidFill>
                <a:latin typeface="Century Gothic" panose="020B0502020202020204" pitchFamily="34" charset="0"/>
              </a:rPr>
              <a:t>s</a:t>
            </a:r>
            <a:r>
              <a:rPr lang="zh-CN" altLang="en-US" sz="2400" dirty="0">
                <a:solidFill>
                  <a:schemeClr val="bg1"/>
                </a:solidFill>
                <a:latin typeface="Century Gothic" panose="020B0502020202020204" pitchFamily="34" charset="0"/>
              </a:rPr>
              <a:t> </a:t>
            </a:r>
            <a:r>
              <a:rPr lang="en-US" altLang="zh-CN" sz="2400" dirty="0">
                <a:solidFill>
                  <a:schemeClr val="bg1"/>
                </a:solidFill>
                <a:latin typeface="Century Gothic" panose="020B0502020202020204" pitchFamily="34" charset="0"/>
              </a:rPr>
              <a:t>of</a:t>
            </a:r>
            <a:r>
              <a:rPr lang="zh-CN" altLang="en-US" sz="2400" dirty="0">
                <a:solidFill>
                  <a:schemeClr val="bg1"/>
                </a:solidFill>
                <a:latin typeface="Century Gothic" panose="020B0502020202020204" pitchFamily="34" charset="0"/>
              </a:rPr>
              <a:t> </a:t>
            </a:r>
            <a:r>
              <a:rPr lang="en-US" altLang="zh-CN" sz="2400" dirty="0">
                <a:solidFill>
                  <a:schemeClr val="bg1"/>
                </a:solidFill>
                <a:latin typeface="Century Gothic" panose="020B0502020202020204" pitchFamily="34" charset="0"/>
              </a:rPr>
              <a:t>tree</a:t>
            </a:r>
            <a:r>
              <a:rPr lang="en-US" sz="2400" dirty="0">
                <a:solidFill>
                  <a:schemeClr val="bg1"/>
                </a:solidFill>
                <a:latin typeface="Century Gothic" panose="020B0502020202020204" pitchFamily="34" charset="0"/>
              </a:rPr>
              <a:t>: </a:t>
            </a:r>
            <a:r>
              <a:rPr lang="en-US" altLang="zh-CN" sz="2400" dirty="0">
                <a:solidFill>
                  <a:schemeClr val="bg1"/>
                </a:solidFill>
                <a:latin typeface="Century Gothic" panose="020B0502020202020204" pitchFamily="34" charset="0"/>
              </a:rPr>
              <a:t>2</a:t>
            </a:r>
          </a:p>
          <a:p>
            <a:endParaRPr lang="en-US" sz="2400" dirty="0">
              <a:latin typeface="Century Gothic" panose="020B0502020202020204" pitchFamily="34" charset="0"/>
            </a:endParaRPr>
          </a:p>
          <a:p>
            <a:endParaRPr lang="en-US" sz="2400" dirty="0">
              <a:latin typeface="Century Gothic" panose="020B0502020202020204" pitchFamily="34" charset="0"/>
            </a:endParaRPr>
          </a:p>
          <a:p>
            <a:endParaRPr lang="en-US" sz="2400" dirty="0">
              <a:latin typeface="Century Gothic" panose="020B0502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sharpenSoften amount="-61000"/>
                    </a14:imgEffect>
                    <a14:imgEffect>
                      <a14:brightnessContrast bright="-55000" contrast="25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2" name="组合 1"/>
          <p:cNvGrpSpPr>
            <a:grpSpLocks/>
          </p:cNvGrpSpPr>
          <p:nvPr/>
        </p:nvGrpSpPr>
        <p:grpSpPr bwMode="auto">
          <a:xfrm>
            <a:off x="546100" y="385763"/>
            <a:ext cx="6032500" cy="584200"/>
            <a:chOff x="546100" y="385651"/>
            <a:chExt cx="6031972" cy="584775"/>
          </a:xfrm>
        </p:grpSpPr>
        <p:grpSp>
          <p:nvGrpSpPr>
            <p:cNvPr id="17412" name="组合 1"/>
            <p:cNvGrpSpPr>
              <a:grpSpLocks/>
            </p:cNvGrpSpPr>
            <p:nvPr/>
          </p:nvGrpSpPr>
          <p:grpSpPr bwMode="auto">
            <a:xfrm>
              <a:off x="546100" y="404002"/>
              <a:ext cx="584200" cy="549275"/>
              <a:chOff x="0" y="0"/>
              <a:chExt cx="648285" cy="609713"/>
            </a:xfrm>
          </p:grpSpPr>
          <p:grpSp>
            <p:nvGrpSpPr>
              <p:cNvPr id="17414" name="组合 2"/>
              <p:cNvGrpSpPr>
                <a:grpSpLocks/>
              </p:cNvGrpSpPr>
              <p:nvPr/>
            </p:nvGrpSpPr>
            <p:grpSpPr bwMode="auto">
              <a:xfrm>
                <a:off x="0" y="0"/>
                <a:ext cx="432385" cy="432385"/>
                <a:chOff x="0" y="0"/>
                <a:chExt cx="4004677" cy="4004677"/>
              </a:xfrm>
            </p:grpSpPr>
            <p:grpSp>
              <p:nvGrpSpPr>
                <p:cNvPr id="17467" name="组合 55"/>
                <p:cNvGrpSpPr>
                  <a:grpSpLocks/>
                </p:cNvGrpSpPr>
                <p:nvPr/>
              </p:nvGrpSpPr>
              <p:grpSpPr bwMode="auto">
                <a:xfrm>
                  <a:off x="190939" y="246027"/>
                  <a:ext cx="3606099" cy="3570272"/>
                  <a:chOff x="0" y="0"/>
                  <a:chExt cx="3606099" cy="3570272"/>
                </a:xfrm>
              </p:grpSpPr>
              <p:sp>
                <p:nvSpPr>
                  <p:cNvPr id="17488"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89"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90"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91"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7468"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69"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70"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71"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72"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73"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74"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75"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76"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77"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78"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79"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80"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81"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82"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83"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84"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85"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86"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87"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7415" name="组合 3"/>
              <p:cNvGrpSpPr>
                <a:grpSpLocks/>
              </p:cNvGrpSpPr>
              <p:nvPr/>
            </p:nvGrpSpPr>
            <p:grpSpPr bwMode="auto">
              <a:xfrm>
                <a:off x="215900" y="0"/>
                <a:ext cx="432385" cy="432385"/>
                <a:chOff x="0" y="0"/>
                <a:chExt cx="4004677" cy="4004677"/>
              </a:xfrm>
            </p:grpSpPr>
            <p:grpSp>
              <p:nvGrpSpPr>
                <p:cNvPr id="17442" name="组合 30"/>
                <p:cNvGrpSpPr>
                  <a:grpSpLocks/>
                </p:cNvGrpSpPr>
                <p:nvPr/>
              </p:nvGrpSpPr>
              <p:grpSpPr bwMode="auto">
                <a:xfrm>
                  <a:off x="190939" y="246027"/>
                  <a:ext cx="3606099" cy="3570272"/>
                  <a:chOff x="0" y="0"/>
                  <a:chExt cx="3606099" cy="3570272"/>
                </a:xfrm>
              </p:grpSpPr>
              <p:sp>
                <p:nvSpPr>
                  <p:cNvPr id="17463"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64"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65"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66"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7443"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44"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45"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46"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47"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48"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49"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50"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51"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52"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53"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54"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55"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56"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57"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58"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59"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60"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61"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62"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7416" name="组合 4"/>
              <p:cNvGrpSpPr>
                <a:grpSpLocks/>
              </p:cNvGrpSpPr>
              <p:nvPr/>
            </p:nvGrpSpPr>
            <p:grpSpPr bwMode="auto">
              <a:xfrm>
                <a:off x="115763" y="177328"/>
                <a:ext cx="432385" cy="432385"/>
                <a:chOff x="0" y="0"/>
                <a:chExt cx="4004677" cy="4004677"/>
              </a:xfrm>
            </p:grpSpPr>
            <p:grpSp>
              <p:nvGrpSpPr>
                <p:cNvPr id="17417" name="组合 5"/>
                <p:cNvGrpSpPr>
                  <a:grpSpLocks/>
                </p:cNvGrpSpPr>
                <p:nvPr/>
              </p:nvGrpSpPr>
              <p:grpSpPr bwMode="auto">
                <a:xfrm>
                  <a:off x="190939" y="246027"/>
                  <a:ext cx="3606099" cy="3570272"/>
                  <a:chOff x="0" y="0"/>
                  <a:chExt cx="3606099" cy="3570272"/>
                </a:xfrm>
              </p:grpSpPr>
              <p:sp>
                <p:nvSpPr>
                  <p:cNvPr id="17438"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39"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40"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41"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7418"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19"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20"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21"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22"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23"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24"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25"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26"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27"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28"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29"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30"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31"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32"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33"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34"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35"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36"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437"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17413" name="矩形 80"/>
            <p:cNvSpPr>
              <a:spLocks noChangeArrowheads="1"/>
            </p:cNvSpPr>
            <p:nvPr/>
          </p:nvSpPr>
          <p:spPr bwMode="auto">
            <a:xfrm>
              <a:off x="971273" y="385651"/>
              <a:ext cx="560679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en-US" sz="3200" b="1" dirty="0">
                  <a:solidFill>
                    <a:schemeClr val="bg1"/>
                  </a:solidFill>
                  <a:latin typeface="Century Gothic" panose="020B0502020202020204" pitchFamily="34" charset="0"/>
                  <a:ea typeface="微软雅黑" pitchFamily="34" charset="-122"/>
                </a:rPr>
                <a:t>Feature Importance Plot</a:t>
              </a:r>
            </a:p>
          </p:txBody>
        </p:sp>
      </p:grpSp>
      <p:pic>
        <p:nvPicPr>
          <p:cNvPr id="7" name="Picture 6">
            <a:extLst>
              <a:ext uri="{FF2B5EF4-FFF2-40B4-BE49-F238E27FC236}">
                <a16:creationId xmlns:a16="http://schemas.microsoft.com/office/drawing/2014/main" xmlns="" id="{5FEB284C-4796-6846-98FF-75B2497EFB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100" y="1755481"/>
            <a:ext cx="6307544" cy="4003418"/>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8525" y="1755481"/>
            <a:ext cx="4477375" cy="4003418"/>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sharpenSoften amount="-61000"/>
                    </a14:imgEffect>
                    <a14:imgEffect>
                      <a14:brightnessContrast bright="-55000" contrast="2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矩形 80">
            <a:extLst>
              <a:ext uri="{FF2B5EF4-FFF2-40B4-BE49-F238E27FC236}">
                <a16:creationId xmlns:a16="http://schemas.microsoft.com/office/drawing/2014/main" xmlns="" id="{437AAB90-5BFC-DE4C-904B-8BDAE40A225A}"/>
              </a:ext>
            </a:extLst>
          </p:cNvPr>
          <p:cNvSpPr>
            <a:spLocks noChangeArrowheads="1"/>
          </p:cNvSpPr>
          <p:nvPr/>
        </p:nvSpPr>
        <p:spPr bwMode="auto">
          <a:xfrm>
            <a:off x="917412" y="1470286"/>
            <a:ext cx="10534359"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gn="just" eaLnBrk="1" hangingPunct="1">
              <a:buAutoNum type="arabicPeriod"/>
            </a:pPr>
            <a:r>
              <a:rPr lang="en-US" altLang="zh-CN" sz="2400" b="1" dirty="0">
                <a:solidFill>
                  <a:schemeClr val="bg1"/>
                </a:solidFill>
                <a:latin typeface="Century Gothic" panose="020B0502020202020204" pitchFamily="34" charset="0"/>
                <a:ea typeface="微软雅黑" pitchFamily="34" charset="-122"/>
              </a:rPr>
              <a:t>The</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sentiment</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indeed</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have</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effect</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on</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predicting</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the</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percentage</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change</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of</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VIX.</a:t>
            </a:r>
          </a:p>
          <a:p>
            <a:pPr marL="457200" indent="-457200" algn="just" eaLnBrk="1" hangingPunct="1">
              <a:buAutoNum type="arabicPeriod"/>
            </a:pPr>
            <a:endParaRPr lang="en-US" altLang="zh-CN" sz="2400" b="1" dirty="0">
              <a:solidFill>
                <a:schemeClr val="bg1"/>
              </a:solidFill>
              <a:latin typeface="Century Gothic" panose="020B0502020202020204" pitchFamily="34" charset="0"/>
              <a:ea typeface="微软雅黑" pitchFamily="34" charset="-122"/>
            </a:endParaRPr>
          </a:p>
          <a:p>
            <a:pPr marL="457200" indent="-457200" algn="just" eaLnBrk="1" hangingPunct="1">
              <a:buAutoNum type="arabicPeriod"/>
            </a:pPr>
            <a:r>
              <a:rPr lang="en-US" altLang="zh-CN" sz="2400" b="1" dirty="0">
                <a:solidFill>
                  <a:schemeClr val="bg1"/>
                </a:solidFill>
                <a:latin typeface="Century Gothic" panose="020B0502020202020204" pitchFamily="34" charset="0"/>
                <a:ea typeface="微软雅黑" pitchFamily="34" charset="-122"/>
              </a:rPr>
              <a:t>The</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model</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of</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boosted</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trees</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have</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the</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best</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effect</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accuracy</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on</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the</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classification</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which</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is</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0.55.</a:t>
            </a:r>
          </a:p>
          <a:p>
            <a:pPr marL="457200" indent="-457200" algn="just" eaLnBrk="1" hangingPunct="1">
              <a:buAutoNum type="arabicPeriod"/>
            </a:pPr>
            <a:endParaRPr lang="en-US" altLang="zh-CN" sz="2400" b="1" dirty="0">
              <a:solidFill>
                <a:schemeClr val="bg1"/>
              </a:solidFill>
              <a:latin typeface="Century Gothic" panose="020B0502020202020204" pitchFamily="34" charset="0"/>
              <a:ea typeface="微软雅黑" pitchFamily="34" charset="-122"/>
            </a:endParaRPr>
          </a:p>
          <a:p>
            <a:pPr marL="457200" indent="-457200" algn="just" eaLnBrk="1" hangingPunct="1">
              <a:buAutoNum type="arabicPeriod"/>
            </a:pPr>
            <a:r>
              <a:rPr lang="en-US" altLang="zh-CN" sz="2400" b="1" dirty="0">
                <a:solidFill>
                  <a:schemeClr val="bg1"/>
                </a:solidFill>
                <a:latin typeface="Century Gothic" panose="020B0502020202020204" pitchFamily="34" charset="0"/>
                <a:ea typeface="微软雅黑" pitchFamily="34" charset="-122"/>
              </a:rPr>
              <a:t>We</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used</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grid</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search</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to</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find</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the</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best</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parameters</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of</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Xgboost</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of</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our</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model.</a:t>
            </a:r>
          </a:p>
          <a:p>
            <a:pPr marL="457200" indent="-457200" algn="just" eaLnBrk="1" hangingPunct="1">
              <a:buAutoNum type="arabicPeriod"/>
            </a:pPr>
            <a:endParaRPr lang="en-US" altLang="zh-CN" sz="2400" b="1" dirty="0">
              <a:solidFill>
                <a:schemeClr val="bg1"/>
              </a:solidFill>
              <a:latin typeface="Century Gothic" panose="020B0502020202020204" pitchFamily="34" charset="0"/>
              <a:ea typeface="微软雅黑" pitchFamily="34" charset="-122"/>
            </a:endParaRPr>
          </a:p>
          <a:p>
            <a:pPr marL="457200" indent="-457200" algn="just" eaLnBrk="1" hangingPunct="1">
              <a:buAutoNum type="arabicPeriod"/>
            </a:pPr>
            <a:r>
              <a:rPr lang="en-US" altLang="zh-CN" sz="2400" b="1" dirty="0">
                <a:solidFill>
                  <a:schemeClr val="bg1"/>
                </a:solidFill>
                <a:latin typeface="Century Gothic" panose="020B0502020202020204" pitchFamily="34" charset="0"/>
                <a:ea typeface="微软雅黑" pitchFamily="34" charset="-122"/>
              </a:rPr>
              <a:t>We</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find</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there</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exists</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signaling</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effect</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of</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the</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sentiment</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to</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the</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VIX,</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Using</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the</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data</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of</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sentiment</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shifted</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26</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days</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before</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VIX</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have</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a</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good</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predicting</a:t>
            </a:r>
            <a:r>
              <a:rPr lang="zh-CN" altLang="en-US" sz="2400" b="1" dirty="0">
                <a:solidFill>
                  <a:schemeClr val="bg1"/>
                </a:solidFill>
                <a:latin typeface="Century Gothic" panose="020B0502020202020204" pitchFamily="34" charset="0"/>
                <a:ea typeface="微软雅黑" pitchFamily="34" charset="-122"/>
              </a:rPr>
              <a:t> </a:t>
            </a:r>
            <a:r>
              <a:rPr lang="en-US" altLang="zh-CN" sz="2400" b="1" dirty="0">
                <a:solidFill>
                  <a:schemeClr val="bg1"/>
                </a:solidFill>
                <a:latin typeface="Century Gothic" panose="020B0502020202020204" pitchFamily="34" charset="0"/>
                <a:ea typeface="微软雅黑" pitchFamily="34" charset="-122"/>
              </a:rPr>
              <a:t>power.</a:t>
            </a:r>
            <a:r>
              <a:rPr lang="zh-CN" altLang="en-US" sz="2400" b="1" dirty="0">
                <a:solidFill>
                  <a:schemeClr val="bg1"/>
                </a:solidFill>
                <a:latin typeface="Century Gothic" panose="020B0502020202020204" pitchFamily="34" charset="0"/>
                <a:ea typeface="微软雅黑" pitchFamily="34" charset="-122"/>
              </a:rPr>
              <a:t>  </a:t>
            </a:r>
            <a:endParaRPr lang="en-US" altLang="zh-CN" sz="2400" b="1" dirty="0">
              <a:solidFill>
                <a:schemeClr val="bg1"/>
              </a:solidFill>
              <a:latin typeface="Century Gothic" panose="020B0502020202020204" pitchFamily="34" charset="0"/>
              <a:ea typeface="微软雅黑" pitchFamily="34" charset="-122"/>
            </a:endParaRPr>
          </a:p>
          <a:p>
            <a:pPr marL="457200" indent="-457200" algn="just" eaLnBrk="1" hangingPunct="1">
              <a:buAutoNum type="arabicPeriod"/>
            </a:pPr>
            <a:endParaRPr lang="en-US" altLang="zh-CN" sz="2400" b="1" dirty="0">
              <a:solidFill>
                <a:schemeClr val="bg1"/>
              </a:solidFill>
              <a:latin typeface="Century Gothic" panose="020B0502020202020204" pitchFamily="34" charset="0"/>
              <a:ea typeface="微软雅黑" pitchFamily="34" charset="-122"/>
            </a:endParaRPr>
          </a:p>
        </p:txBody>
      </p:sp>
      <p:grpSp>
        <p:nvGrpSpPr>
          <p:cNvPr id="4" name="组合 1">
            <a:extLst>
              <a:ext uri="{FF2B5EF4-FFF2-40B4-BE49-F238E27FC236}">
                <a16:creationId xmlns:a16="http://schemas.microsoft.com/office/drawing/2014/main" xmlns="" id="{7D0DDEE1-329B-0B41-9219-E22E9EA2ADAC}"/>
              </a:ext>
            </a:extLst>
          </p:cNvPr>
          <p:cNvGrpSpPr>
            <a:grpSpLocks/>
          </p:cNvGrpSpPr>
          <p:nvPr/>
        </p:nvGrpSpPr>
        <p:grpSpPr bwMode="auto">
          <a:xfrm>
            <a:off x="546100" y="385763"/>
            <a:ext cx="3587750" cy="584200"/>
            <a:chOff x="546100" y="385651"/>
            <a:chExt cx="3587361" cy="584775"/>
          </a:xfrm>
        </p:grpSpPr>
        <p:grpSp>
          <p:nvGrpSpPr>
            <p:cNvPr id="5" name="组合 1">
              <a:extLst>
                <a:ext uri="{FF2B5EF4-FFF2-40B4-BE49-F238E27FC236}">
                  <a16:creationId xmlns:a16="http://schemas.microsoft.com/office/drawing/2014/main" xmlns="" id="{03B2E705-9B74-3A4D-A473-BEC949821AA4}"/>
                </a:ext>
              </a:extLst>
            </p:cNvPr>
            <p:cNvGrpSpPr>
              <a:grpSpLocks/>
            </p:cNvGrpSpPr>
            <p:nvPr/>
          </p:nvGrpSpPr>
          <p:grpSpPr bwMode="auto">
            <a:xfrm>
              <a:off x="546100" y="404002"/>
              <a:ext cx="584200" cy="549275"/>
              <a:chOff x="0" y="0"/>
              <a:chExt cx="648285" cy="609713"/>
            </a:xfrm>
          </p:grpSpPr>
          <p:grpSp>
            <p:nvGrpSpPr>
              <p:cNvPr id="7" name="组合 2">
                <a:extLst>
                  <a:ext uri="{FF2B5EF4-FFF2-40B4-BE49-F238E27FC236}">
                    <a16:creationId xmlns:a16="http://schemas.microsoft.com/office/drawing/2014/main" xmlns="" id="{67A2F2C9-9205-8044-837D-24EC0AF4224E}"/>
                  </a:ext>
                </a:extLst>
              </p:cNvPr>
              <p:cNvGrpSpPr>
                <a:grpSpLocks/>
              </p:cNvGrpSpPr>
              <p:nvPr/>
            </p:nvGrpSpPr>
            <p:grpSpPr bwMode="auto">
              <a:xfrm>
                <a:off x="0" y="0"/>
                <a:ext cx="432385" cy="432385"/>
                <a:chOff x="0" y="0"/>
                <a:chExt cx="4004677" cy="4004677"/>
              </a:xfrm>
            </p:grpSpPr>
            <p:grpSp>
              <p:nvGrpSpPr>
                <p:cNvPr id="60" name="组合 55">
                  <a:extLst>
                    <a:ext uri="{FF2B5EF4-FFF2-40B4-BE49-F238E27FC236}">
                      <a16:creationId xmlns:a16="http://schemas.microsoft.com/office/drawing/2014/main" xmlns="" id="{9B7D1197-EE92-2145-BC22-C4887653C3B0}"/>
                    </a:ext>
                  </a:extLst>
                </p:cNvPr>
                <p:cNvGrpSpPr>
                  <a:grpSpLocks/>
                </p:cNvGrpSpPr>
                <p:nvPr/>
              </p:nvGrpSpPr>
              <p:grpSpPr bwMode="auto">
                <a:xfrm>
                  <a:off x="190939" y="246027"/>
                  <a:ext cx="3606099" cy="3570272"/>
                  <a:chOff x="0" y="0"/>
                  <a:chExt cx="3606099" cy="3570272"/>
                </a:xfrm>
              </p:grpSpPr>
              <p:sp>
                <p:nvSpPr>
                  <p:cNvPr id="81" name="弧形 76">
                    <a:extLst>
                      <a:ext uri="{FF2B5EF4-FFF2-40B4-BE49-F238E27FC236}">
                        <a16:creationId xmlns:a16="http://schemas.microsoft.com/office/drawing/2014/main" xmlns="" id="{E7EF6FF4-E8BC-064F-8ADF-69FA5D15E62F}"/>
                      </a:ext>
                    </a:extLst>
                  </p:cNvPr>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7">
                    <a:extLst>
                      <a:ext uri="{FF2B5EF4-FFF2-40B4-BE49-F238E27FC236}">
                        <a16:creationId xmlns:a16="http://schemas.microsoft.com/office/drawing/2014/main" xmlns="" id="{B33A2BC6-6FEF-4C4E-98AF-D92BDE847DE8}"/>
                      </a:ext>
                    </a:extLst>
                  </p:cNvPr>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3" name="弧形 78">
                    <a:extLst>
                      <a:ext uri="{FF2B5EF4-FFF2-40B4-BE49-F238E27FC236}">
                        <a16:creationId xmlns:a16="http://schemas.microsoft.com/office/drawing/2014/main" xmlns="" id="{0D766BA6-1C7F-094D-84CA-B9EDF6B0A6E3}"/>
                      </a:ext>
                    </a:extLst>
                  </p:cNvPr>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4" name="弧形 79">
                    <a:extLst>
                      <a:ext uri="{FF2B5EF4-FFF2-40B4-BE49-F238E27FC236}">
                        <a16:creationId xmlns:a16="http://schemas.microsoft.com/office/drawing/2014/main" xmlns="" id="{0BB0F176-96C7-524D-8B2E-AA54372ACB30}"/>
                      </a:ext>
                    </a:extLst>
                  </p:cNvPr>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61" name="椭圆 56">
                  <a:extLst>
                    <a:ext uri="{FF2B5EF4-FFF2-40B4-BE49-F238E27FC236}">
                      <a16:creationId xmlns:a16="http://schemas.microsoft.com/office/drawing/2014/main" xmlns="" id="{8E02051A-D892-D449-A1C5-BAC2E6106BCC}"/>
                    </a:ext>
                  </a:extLst>
                </p:cNvPr>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2" name="椭圆 57">
                  <a:extLst>
                    <a:ext uri="{FF2B5EF4-FFF2-40B4-BE49-F238E27FC236}">
                      <a16:creationId xmlns:a16="http://schemas.microsoft.com/office/drawing/2014/main" xmlns="" id="{CD9C47BE-5701-5E48-B0D1-CE73F6C2112D}"/>
                    </a:ext>
                  </a:extLst>
                </p:cNvPr>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3" name="椭圆 58">
                  <a:extLst>
                    <a:ext uri="{FF2B5EF4-FFF2-40B4-BE49-F238E27FC236}">
                      <a16:creationId xmlns:a16="http://schemas.microsoft.com/office/drawing/2014/main" xmlns="" id="{CF98789A-A7C5-8F40-B3F9-191F08577D0C}"/>
                    </a:ext>
                  </a:extLst>
                </p:cNvPr>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4" name="椭圆 59">
                  <a:extLst>
                    <a:ext uri="{FF2B5EF4-FFF2-40B4-BE49-F238E27FC236}">
                      <a16:creationId xmlns:a16="http://schemas.microsoft.com/office/drawing/2014/main" xmlns="" id="{DE486854-F665-C448-A7EE-3C88EB31081B}"/>
                    </a:ext>
                  </a:extLst>
                </p:cNvPr>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5" name="椭圆 60">
                  <a:extLst>
                    <a:ext uri="{FF2B5EF4-FFF2-40B4-BE49-F238E27FC236}">
                      <a16:creationId xmlns:a16="http://schemas.microsoft.com/office/drawing/2014/main" xmlns="" id="{128BC740-6C94-984D-B32C-D4C6F71F6779}"/>
                    </a:ext>
                  </a:extLst>
                </p:cNvPr>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6" name="椭圆 61">
                  <a:extLst>
                    <a:ext uri="{FF2B5EF4-FFF2-40B4-BE49-F238E27FC236}">
                      <a16:creationId xmlns:a16="http://schemas.microsoft.com/office/drawing/2014/main" xmlns="" id="{49E5C84A-00D3-EE46-9089-42926AF55748}"/>
                    </a:ext>
                  </a:extLst>
                </p:cNvPr>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7" name="椭圆 62">
                  <a:extLst>
                    <a:ext uri="{FF2B5EF4-FFF2-40B4-BE49-F238E27FC236}">
                      <a16:creationId xmlns:a16="http://schemas.microsoft.com/office/drawing/2014/main" xmlns="" id="{89DA6196-29AB-434F-A282-FE85D27578F1}"/>
                    </a:ext>
                  </a:extLst>
                </p:cNvPr>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8" name="椭圆 63">
                  <a:extLst>
                    <a:ext uri="{FF2B5EF4-FFF2-40B4-BE49-F238E27FC236}">
                      <a16:creationId xmlns:a16="http://schemas.microsoft.com/office/drawing/2014/main" xmlns="" id="{C14C873F-A765-7F41-AFCD-AA3AA62B848F}"/>
                    </a:ext>
                  </a:extLst>
                </p:cNvPr>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9" name="椭圆 64">
                  <a:extLst>
                    <a:ext uri="{FF2B5EF4-FFF2-40B4-BE49-F238E27FC236}">
                      <a16:creationId xmlns:a16="http://schemas.microsoft.com/office/drawing/2014/main" xmlns="" id="{89EADC01-AD65-B448-99CE-300CF9A62E36}"/>
                    </a:ext>
                  </a:extLst>
                </p:cNvPr>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0" name="椭圆 65">
                  <a:extLst>
                    <a:ext uri="{FF2B5EF4-FFF2-40B4-BE49-F238E27FC236}">
                      <a16:creationId xmlns:a16="http://schemas.microsoft.com/office/drawing/2014/main" xmlns="" id="{C1FD7546-40D5-BA46-88DF-6B9EE2E192C2}"/>
                    </a:ext>
                  </a:extLst>
                </p:cNvPr>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1" name="椭圆 66">
                  <a:extLst>
                    <a:ext uri="{FF2B5EF4-FFF2-40B4-BE49-F238E27FC236}">
                      <a16:creationId xmlns:a16="http://schemas.microsoft.com/office/drawing/2014/main" xmlns="" id="{D65C06FC-BCF5-4248-8041-235E51563866}"/>
                    </a:ext>
                  </a:extLst>
                </p:cNvPr>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 name="椭圆 67">
                  <a:extLst>
                    <a:ext uri="{FF2B5EF4-FFF2-40B4-BE49-F238E27FC236}">
                      <a16:creationId xmlns:a16="http://schemas.microsoft.com/office/drawing/2014/main" xmlns="" id="{46B6AFDF-283B-C249-B805-D1FBA47AB5C4}"/>
                    </a:ext>
                  </a:extLst>
                </p:cNvPr>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3" name="椭圆 68">
                  <a:extLst>
                    <a:ext uri="{FF2B5EF4-FFF2-40B4-BE49-F238E27FC236}">
                      <a16:creationId xmlns:a16="http://schemas.microsoft.com/office/drawing/2014/main" xmlns="" id="{A6245FEF-4D5C-6E48-958D-A671AB205319}"/>
                    </a:ext>
                  </a:extLst>
                </p:cNvPr>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4" name="椭圆 69">
                  <a:extLst>
                    <a:ext uri="{FF2B5EF4-FFF2-40B4-BE49-F238E27FC236}">
                      <a16:creationId xmlns:a16="http://schemas.microsoft.com/office/drawing/2014/main" xmlns="" id="{80EE06CB-4A0E-C545-98B9-140E3EB9243A}"/>
                    </a:ext>
                  </a:extLst>
                </p:cNvPr>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5" name="椭圆 70">
                  <a:extLst>
                    <a:ext uri="{FF2B5EF4-FFF2-40B4-BE49-F238E27FC236}">
                      <a16:creationId xmlns:a16="http://schemas.microsoft.com/office/drawing/2014/main" xmlns="" id="{C8696964-4CA8-0646-804E-C6FFD10C69DE}"/>
                    </a:ext>
                  </a:extLst>
                </p:cNvPr>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6" name="椭圆 71">
                  <a:extLst>
                    <a:ext uri="{FF2B5EF4-FFF2-40B4-BE49-F238E27FC236}">
                      <a16:creationId xmlns:a16="http://schemas.microsoft.com/office/drawing/2014/main" xmlns="" id="{56BF9103-C474-BF4C-ADCC-B2AD382A50F0}"/>
                    </a:ext>
                  </a:extLst>
                </p:cNvPr>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7" name="椭圆 72">
                  <a:extLst>
                    <a:ext uri="{FF2B5EF4-FFF2-40B4-BE49-F238E27FC236}">
                      <a16:creationId xmlns:a16="http://schemas.microsoft.com/office/drawing/2014/main" xmlns="" id="{88B9500C-7AED-8040-9ECA-5633651220F7}"/>
                    </a:ext>
                  </a:extLst>
                </p:cNvPr>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8" name="椭圆 73">
                  <a:extLst>
                    <a:ext uri="{FF2B5EF4-FFF2-40B4-BE49-F238E27FC236}">
                      <a16:creationId xmlns:a16="http://schemas.microsoft.com/office/drawing/2014/main" xmlns="" id="{23157449-22AA-A44A-B638-DF18CF4E7D6C}"/>
                    </a:ext>
                  </a:extLst>
                </p:cNvPr>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9" name="椭圆 74">
                  <a:extLst>
                    <a:ext uri="{FF2B5EF4-FFF2-40B4-BE49-F238E27FC236}">
                      <a16:creationId xmlns:a16="http://schemas.microsoft.com/office/drawing/2014/main" xmlns="" id="{4464FD0A-D6BF-5D4C-A519-96544DCB49A5}"/>
                    </a:ext>
                  </a:extLst>
                </p:cNvPr>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80" name="椭圆 75">
                  <a:extLst>
                    <a:ext uri="{FF2B5EF4-FFF2-40B4-BE49-F238E27FC236}">
                      <a16:creationId xmlns:a16="http://schemas.microsoft.com/office/drawing/2014/main" xmlns="" id="{6F87DB73-7DEA-4B45-BBAC-5AD6E82B3686}"/>
                    </a:ext>
                  </a:extLst>
                </p:cNvPr>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8" name="组合 3">
                <a:extLst>
                  <a:ext uri="{FF2B5EF4-FFF2-40B4-BE49-F238E27FC236}">
                    <a16:creationId xmlns:a16="http://schemas.microsoft.com/office/drawing/2014/main" xmlns="" id="{506F2C1E-82EE-8E40-A11A-5DCC25B5D5ED}"/>
                  </a:ext>
                </a:extLst>
              </p:cNvPr>
              <p:cNvGrpSpPr>
                <a:grpSpLocks/>
              </p:cNvGrpSpPr>
              <p:nvPr/>
            </p:nvGrpSpPr>
            <p:grpSpPr bwMode="auto">
              <a:xfrm>
                <a:off x="215900" y="0"/>
                <a:ext cx="432385" cy="432385"/>
                <a:chOff x="0" y="0"/>
                <a:chExt cx="4004677" cy="4004677"/>
              </a:xfrm>
            </p:grpSpPr>
            <p:grpSp>
              <p:nvGrpSpPr>
                <p:cNvPr id="35" name="组合 30">
                  <a:extLst>
                    <a:ext uri="{FF2B5EF4-FFF2-40B4-BE49-F238E27FC236}">
                      <a16:creationId xmlns:a16="http://schemas.microsoft.com/office/drawing/2014/main" xmlns="" id="{597F49E6-00FB-3842-BD1D-58B7FF9C83E4}"/>
                    </a:ext>
                  </a:extLst>
                </p:cNvPr>
                <p:cNvGrpSpPr>
                  <a:grpSpLocks/>
                </p:cNvGrpSpPr>
                <p:nvPr/>
              </p:nvGrpSpPr>
              <p:grpSpPr bwMode="auto">
                <a:xfrm>
                  <a:off x="190939" y="246027"/>
                  <a:ext cx="3606099" cy="3570272"/>
                  <a:chOff x="0" y="0"/>
                  <a:chExt cx="3606099" cy="3570272"/>
                </a:xfrm>
              </p:grpSpPr>
              <p:sp>
                <p:nvSpPr>
                  <p:cNvPr id="56" name="弧形 51">
                    <a:extLst>
                      <a:ext uri="{FF2B5EF4-FFF2-40B4-BE49-F238E27FC236}">
                        <a16:creationId xmlns:a16="http://schemas.microsoft.com/office/drawing/2014/main" xmlns="" id="{D543C0C2-4444-6948-B76E-D5C93ACC5958}"/>
                      </a:ext>
                    </a:extLst>
                  </p:cNvPr>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2">
                    <a:extLst>
                      <a:ext uri="{FF2B5EF4-FFF2-40B4-BE49-F238E27FC236}">
                        <a16:creationId xmlns:a16="http://schemas.microsoft.com/office/drawing/2014/main" xmlns="" id="{3A7D7C60-5A06-A049-99C3-3A07AE25B383}"/>
                      </a:ext>
                    </a:extLst>
                  </p:cNvPr>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8" name="弧形 53">
                    <a:extLst>
                      <a:ext uri="{FF2B5EF4-FFF2-40B4-BE49-F238E27FC236}">
                        <a16:creationId xmlns:a16="http://schemas.microsoft.com/office/drawing/2014/main" xmlns="" id="{18BA5751-EFCD-3842-A006-7935F792F896}"/>
                      </a:ext>
                    </a:extLst>
                  </p:cNvPr>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9" name="弧形 54">
                    <a:extLst>
                      <a:ext uri="{FF2B5EF4-FFF2-40B4-BE49-F238E27FC236}">
                        <a16:creationId xmlns:a16="http://schemas.microsoft.com/office/drawing/2014/main" xmlns="" id="{3FB63483-EEC9-5A41-A941-F4950368704E}"/>
                      </a:ext>
                    </a:extLst>
                  </p:cNvPr>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6" name="椭圆 31">
                  <a:extLst>
                    <a:ext uri="{FF2B5EF4-FFF2-40B4-BE49-F238E27FC236}">
                      <a16:creationId xmlns:a16="http://schemas.microsoft.com/office/drawing/2014/main" xmlns="" id="{A47858AE-6F6D-9540-AE3A-C27ADD5543D0}"/>
                    </a:ext>
                  </a:extLst>
                </p:cNvPr>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7" name="椭圆 32">
                  <a:extLst>
                    <a:ext uri="{FF2B5EF4-FFF2-40B4-BE49-F238E27FC236}">
                      <a16:creationId xmlns:a16="http://schemas.microsoft.com/office/drawing/2014/main" xmlns="" id="{5AEF5C9D-0F8E-704A-9F88-9CB73B529B58}"/>
                    </a:ext>
                  </a:extLst>
                </p:cNvPr>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8" name="椭圆 33">
                  <a:extLst>
                    <a:ext uri="{FF2B5EF4-FFF2-40B4-BE49-F238E27FC236}">
                      <a16:creationId xmlns:a16="http://schemas.microsoft.com/office/drawing/2014/main" xmlns="" id="{AFBEE18E-784A-7049-A86A-47504DE9E8AE}"/>
                    </a:ext>
                  </a:extLst>
                </p:cNvPr>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9" name="椭圆 34">
                  <a:extLst>
                    <a:ext uri="{FF2B5EF4-FFF2-40B4-BE49-F238E27FC236}">
                      <a16:creationId xmlns:a16="http://schemas.microsoft.com/office/drawing/2014/main" xmlns="" id="{B2797957-00F4-954A-8592-33EDF048872D}"/>
                    </a:ext>
                  </a:extLst>
                </p:cNvPr>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0" name="椭圆 35">
                  <a:extLst>
                    <a:ext uri="{FF2B5EF4-FFF2-40B4-BE49-F238E27FC236}">
                      <a16:creationId xmlns:a16="http://schemas.microsoft.com/office/drawing/2014/main" xmlns="" id="{FEDB23AD-5877-5C40-B6A8-67F70B69A407}"/>
                    </a:ext>
                  </a:extLst>
                </p:cNvPr>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1" name="椭圆 36">
                  <a:extLst>
                    <a:ext uri="{FF2B5EF4-FFF2-40B4-BE49-F238E27FC236}">
                      <a16:creationId xmlns:a16="http://schemas.microsoft.com/office/drawing/2014/main" xmlns="" id="{03C1AD88-E0E8-1A4B-99B1-CBFF5EB08AAB}"/>
                    </a:ext>
                  </a:extLst>
                </p:cNvPr>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2" name="椭圆 37">
                  <a:extLst>
                    <a:ext uri="{FF2B5EF4-FFF2-40B4-BE49-F238E27FC236}">
                      <a16:creationId xmlns:a16="http://schemas.microsoft.com/office/drawing/2014/main" xmlns="" id="{0297567F-9AD3-7846-BC7B-542207512EA4}"/>
                    </a:ext>
                  </a:extLst>
                </p:cNvPr>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3" name="椭圆 38">
                  <a:extLst>
                    <a:ext uri="{FF2B5EF4-FFF2-40B4-BE49-F238E27FC236}">
                      <a16:creationId xmlns:a16="http://schemas.microsoft.com/office/drawing/2014/main" xmlns="" id="{A697E28A-D39B-D848-A7AE-EBC1B1773141}"/>
                    </a:ext>
                  </a:extLst>
                </p:cNvPr>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4" name="椭圆 39">
                  <a:extLst>
                    <a:ext uri="{FF2B5EF4-FFF2-40B4-BE49-F238E27FC236}">
                      <a16:creationId xmlns:a16="http://schemas.microsoft.com/office/drawing/2014/main" xmlns="" id="{A0C7EBD5-DABA-4649-AB4A-3A9EDF59CB6A}"/>
                    </a:ext>
                  </a:extLst>
                </p:cNvPr>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5" name="椭圆 40">
                  <a:extLst>
                    <a:ext uri="{FF2B5EF4-FFF2-40B4-BE49-F238E27FC236}">
                      <a16:creationId xmlns:a16="http://schemas.microsoft.com/office/drawing/2014/main" xmlns="" id="{4A043ECD-9307-8447-A515-A7213F951685}"/>
                    </a:ext>
                  </a:extLst>
                </p:cNvPr>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6" name="椭圆 41">
                  <a:extLst>
                    <a:ext uri="{FF2B5EF4-FFF2-40B4-BE49-F238E27FC236}">
                      <a16:creationId xmlns:a16="http://schemas.microsoft.com/office/drawing/2014/main" xmlns="" id="{44395BBA-50F1-B942-863E-2BFFC5A4C96D}"/>
                    </a:ext>
                  </a:extLst>
                </p:cNvPr>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7" name="椭圆 42">
                  <a:extLst>
                    <a:ext uri="{FF2B5EF4-FFF2-40B4-BE49-F238E27FC236}">
                      <a16:creationId xmlns:a16="http://schemas.microsoft.com/office/drawing/2014/main" xmlns="" id="{5A9BBA17-B14E-844C-8C6B-CCB3EBBA1A43}"/>
                    </a:ext>
                  </a:extLst>
                </p:cNvPr>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8" name="椭圆 43">
                  <a:extLst>
                    <a:ext uri="{FF2B5EF4-FFF2-40B4-BE49-F238E27FC236}">
                      <a16:creationId xmlns:a16="http://schemas.microsoft.com/office/drawing/2014/main" xmlns="" id="{5325C1D6-A494-8241-87EC-9ABE402066CE}"/>
                    </a:ext>
                  </a:extLst>
                </p:cNvPr>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9" name="椭圆 44">
                  <a:extLst>
                    <a:ext uri="{FF2B5EF4-FFF2-40B4-BE49-F238E27FC236}">
                      <a16:creationId xmlns:a16="http://schemas.microsoft.com/office/drawing/2014/main" xmlns="" id="{7F024CD0-04CC-9A45-9D3E-961DB974EB7C}"/>
                    </a:ext>
                  </a:extLst>
                </p:cNvPr>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0" name="椭圆 45">
                  <a:extLst>
                    <a:ext uri="{FF2B5EF4-FFF2-40B4-BE49-F238E27FC236}">
                      <a16:creationId xmlns:a16="http://schemas.microsoft.com/office/drawing/2014/main" xmlns="" id="{F5CAD1DE-3B3C-F447-B97A-8424B600F29B}"/>
                    </a:ext>
                  </a:extLst>
                </p:cNvPr>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 name="椭圆 46">
                  <a:extLst>
                    <a:ext uri="{FF2B5EF4-FFF2-40B4-BE49-F238E27FC236}">
                      <a16:creationId xmlns:a16="http://schemas.microsoft.com/office/drawing/2014/main" xmlns="" id="{062334F6-D343-3144-A023-F868DA0EB0B5}"/>
                    </a:ext>
                  </a:extLst>
                </p:cNvPr>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2" name="椭圆 47">
                  <a:extLst>
                    <a:ext uri="{FF2B5EF4-FFF2-40B4-BE49-F238E27FC236}">
                      <a16:creationId xmlns:a16="http://schemas.microsoft.com/office/drawing/2014/main" xmlns="" id="{B76BE334-3571-2541-976E-B74CF9D13767}"/>
                    </a:ext>
                  </a:extLst>
                </p:cNvPr>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3" name="椭圆 48">
                  <a:extLst>
                    <a:ext uri="{FF2B5EF4-FFF2-40B4-BE49-F238E27FC236}">
                      <a16:creationId xmlns:a16="http://schemas.microsoft.com/office/drawing/2014/main" xmlns="" id="{D8AAD29F-D68C-F84F-A3A2-588AC8E275CD}"/>
                    </a:ext>
                  </a:extLst>
                </p:cNvPr>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4" name="椭圆 49">
                  <a:extLst>
                    <a:ext uri="{FF2B5EF4-FFF2-40B4-BE49-F238E27FC236}">
                      <a16:creationId xmlns:a16="http://schemas.microsoft.com/office/drawing/2014/main" xmlns="" id="{D75CE2A8-5836-3543-9D9B-A78297213700}"/>
                    </a:ext>
                  </a:extLst>
                </p:cNvPr>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5" name="椭圆 50">
                  <a:extLst>
                    <a:ext uri="{FF2B5EF4-FFF2-40B4-BE49-F238E27FC236}">
                      <a16:creationId xmlns:a16="http://schemas.microsoft.com/office/drawing/2014/main" xmlns="" id="{54C6FD08-C587-9C4F-BE7D-F9C455B1B38B}"/>
                    </a:ext>
                  </a:extLst>
                </p:cNvPr>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9" name="组合 4">
                <a:extLst>
                  <a:ext uri="{FF2B5EF4-FFF2-40B4-BE49-F238E27FC236}">
                    <a16:creationId xmlns:a16="http://schemas.microsoft.com/office/drawing/2014/main" xmlns="" id="{37E9EA95-8A8D-6E40-83A1-CE60AA2E1B2C}"/>
                  </a:ext>
                </a:extLst>
              </p:cNvPr>
              <p:cNvGrpSpPr>
                <a:grpSpLocks/>
              </p:cNvGrpSpPr>
              <p:nvPr/>
            </p:nvGrpSpPr>
            <p:grpSpPr bwMode="auto">
              <a:xfrm>
                <a:off x="115763" y="177328"/>
                <a:ext cx="432385" cy="432385"/>
                <a:chOff x="0" y="0"/>
                <a:chExt cx="4004677" cy="4004677"/>
              </a:xfrm>
            </p:grpSpPr>
            <p:grpSp>
              <p:nvGrpSpPr>
                <p:cNvPr id="10" name="组合 5">
                  <a:extLst>
                    <a:ext uri="{FF2B5EF4-FFF2-40B4-BE49-F238E27FC236}">
                      <a16:creationId xmlns:a16="http://schemas.microsoft.com/office/drawing/2014/main" xmlns="" id="{9E6AD380-4590-AF4A-B1C2-AF23720F5CDC}"/>
                    </a:ext>
                  </a:extLst>
                </p:cNvPr>
                <p:cNvGrpSpPr>
                  <a:grpSpLocks/>
                </p:cNvGrpSpPr>
                <p:nvPr/>
              </p:nvGrpSpPr>
              <p:grpSpPr bwMode="auto">
                <a:xfrm>
                  <a:off x="190939" y="246027"/>
                  <a:ext cx="3606099" cy="3570272"/>
                  <a:chOff x="0" y="0"/>
                  <a:chExt cx="3606099" cy="3570272"/>
                </a:xfrm>
              </p:grpSpPr>
              <p:sp>
                <p:nvSpPr>
                  <p:cNvPr id="31" name="弧形 26">
                    <a:extLst>
                      <a:ext uri="{FF2B5EF4-FFF2-40B4-BE49-F238E27FC236}">
                        <a16:creationId xmlns:a16="http://schemas.microsoft.com/office/drawing/2014/main" xmlns="" id="{6BB58E5A-EFB6-B14E-ACA9-4A85C2E29E66}"/>
                      </a:ext>
                    </a:extLst>
                  </p:cNvPr>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7">
                    <a:extLst>
                      <a:ext uri="{FF2B5EF4-FFF2-40B4-BE49-F238E27FC236}">
                        <a16:creationId xmlns:a16="http://schemas.microsoft.com/office/drawing/2014/main" xmlns="" id="{224268EB-F91D-FA4B-BFF3-122AD2F9B2F3}"/>
                      </a:ext>
                    </a:extLst>
                  </p:cNvPr>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3" name="弧形 28">
                    <a:extLst>
                      <a:ext uri="{FF2B5EF4-FFF2-40B4-BE49-F238E27FC236}">
                        <a16:creationId xmlns:a16="http://schemas.microsoft.com/office/drawing/2014/main" xmlns="" id="{BF955607-4359-BE42-A116-68A14ABF9E71}"/>
                      </a:ext>
                    </a:extLst>
                  </p:cNvPr>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4" name="弧形 29">
                    <a:extLst>
                      <a:ext uri="{FF2B5EF4-FFF2-40B4-BE49-F238E27FC236}">
                        <a16:creationId xmlns:a16="http://schemas.microsoft.com/office/drawing/2014/main" xmlns="" id="{4C3368CA-8CCD-FD44-8B39-A7E40FE10831}"/>
                      </a:ext>
                    </a:extLst>
                  </p:cNvPr>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1" name="椭圆 6">
                  <a:extLst>
                    <a:ext uri="{FF2B5EF4-FFF2-40B4-BE49-F238E27FC236}">
                      <a16:creationId xmlns:a16="http://schemas.microsoft.com/office/drawing/2014/main" xmlns="" id="{C1DDBB71-2DB4-5449-B29C-4685ADE4BACC}"/>
                    </a:ext>
                  </a:extLst>
                </p:cNvPr>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 name="椭圆 7">
                  <a:extLst>
                    <a:ext uri="{FF2B5EF4-FFF2-40B4-BE49-F238E27FC236}">
                      <a16:creationId xmlns:a16="http://schemas.microsoft.com/office/drawing/2014/main" xmlns="" id="{9250C380-7488-3142-A15D-856164573440}"/>
                    </a:ext>
                  </a:extLst>
                </p:cNvPr>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 name="椭圆 8">
                  <a:extLst>
                    <a:ext uri="{FF2B5EF4-FFF2-40B4-BE49-F238E27FC236}">
                      <a16:creationId xmlns:a16="http://schemas.microsoft.com/office/drawing/2014/main" xmlns="" id="{BB3FB0EC-666C-FF47-8327-897B1F3665C4}"/>
                    </a:ext>
                  </a:extLst>
                </p:cNvPr>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 name="椭圆 9">
                  <a:extLst>
                    <a:ext uri="{FF2B5EF4-FFF2-40B4-BE49-F238E27FC236}">
                      <a16:creationId xmlns:a16="http://schemas.microsoft.com/office/drawing/2014/main" xmlns="" id="{93461ED1-7BA3-214D-B9D0-B0AB25EF7839}"/>
                    </a:ext>
                  </a:extLst>
                </p:cNvPr>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5" name="椭圆 10">
                  <a:extLst>
                    <a:ext uri="{FF2B5EF4-FFF2-40B4-BE49-F238E27FC236}">
                      <a16:creationId xmlns:a16="http://schemas.microsoft.com/office/drawing/2014/main" xmlns="" id="{B66B855E-63D0-1843-8074-2F6B6A32ECF0}"/>
                    </a:ext>
                  </a:extLst>
                </p:cNvPr>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 name="椭圆 11">
                  <a:extLst>
                    <a:ext uri="{FF2B5EF4-FFF2-40B4-BE49-F238E27FC236}">
                      <a16:creationId xmlns:a16="http://schemas.microsoft.com/office/drawing/2014/main" xmlns="" id="{6F31CFF0-2662-2C47-8911-BCE281B52C4F}"/>
                    </a:ext>
                  </a:extLst>
                </p:cNvPr>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 name="椭圆 12">
                  <a:extLst>
                    <a:ext uri="{FF2B5EF4-FFF2-40B4-BE49-F238E27FC236}">
                      <a16:creationId xmlns:a16="http://schemas.microsoft.com/office/drawing/2014/main" xmlns="" id="{EEBF3847-D375-6D4D-8BD9-AF8DB71B47BF}"/>
                    </a:ext>
                  </a:extLst>
                </p:cNvPr>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 name="椭圆 13">
                  <a:extLst>
                    <a:ext uri="{FF2B5EF4-FFF2-40B4-BE49-F238E27FC236}">
                      <a16:creationId xmlns:a16="http://schemas.microsoft.com/office/drawing/2014/main" xmlns="" id="{AA0A3921-7CD0-D540-A5EF-0CC84EF5975B}"/>
                    </a:ext>
                  </a:extLst>
                </p:cNvPr>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9" name="椭圆 14">
                  <a:extLst>
                    <a:ext uri="{FF2B5EF4-FFF2-40B4-BE49-F238E27FC236}">
                      <a16:creationId xmlns:a16="http://schemas.microsoft.com/office/drawing/2014/main" xmlns="" id="{B349A91B-E3B6-C24C-80AA-FD2C8C942D69}"/>
                    </a:ext>
                  </a:extLst>
                </p:cNvPr>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0" name="椭圆 15">
                  <a:extLst>
                    <a:ext uri="{FF2B5EF4-FFF2-40B4-BE49-F238E27FC236}">
                      <a16:creationId xmlns:a16="http://schemas.microsoft.com/office/drawing/2014/main" xmlns="" id="{BD07A02A-31C3-724D-8BBB-B5AD0629FE6D}"/>
                    </a:ext>
                  </a:extLst>
                </p:cNvPr>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1" name="椭圆 16">
                  <a:extLst>
                    <a:ext uri="{FF2B5EF4-FFF2-40B4-BE49-F238E27FC236}">
                      <a16:creationId xmlns:a16="http://schemas.microsoft.com/office/drawing/2014/main" xmlns="" id="{68ECA60C-3822-D541-8086-9563AF66E0E9}"/>
                    </a:ext>
                  </a:extLst>
                </p:cNvPr>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2" name="椭圆 17">
                  <a:extLst>
                    <a:ext uri="{FF2B5EF4-FFF2-40B4-BE49-F238E27FC236}">
                      <a16:creationId xmlns:a16="http://schemas.microsoft.com/office/drawing/2014/main" xmlns="" id="{B3CAFE8E-3C93-5F47-B148-E549AB1270AC}"/>
                    </a:ext>
                  </a:extLst>
                </p:cNvPr>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3" name="椭圆 18">
                  <a:extLst>
                    <a:ext uri="{FF2B5EF4-FFF2-40B4-BE49-F238E27FC236}">
                      <a16:creationId xmlns:a16="http://schemas.microsoft.com/office/drawing/2014/main" xmlns="" id="{DB75736C-3675-3C44-A926-F9AA722D805E}"/>
                    </a:ext>
                  </a:extLst>
                </p:cNvPr>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4" name="椭圆 19">
                  <a:extLst>
                    <a:ext uri="{FF2B5EF4-FFF2-40B4-BE49-F238E27FC236}">
                      <a16:creationId xmlns:a16="http://schemas.microsoft.com/office/drawing/2014/main" xmlns="" id="{79C0A07C-ADCA-F44A-86AB-B124F051B280}"/>
                    </a:ext>
                  </a:extLst>
                </p:cNvPr>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5" name="椭圆 20">
                  <a:extLst>
                    <a:ext uri="{FF2B5EF4-FFF2-40B4-BE49-F238E27FC236}">
                      <a16:creationId xmlns:a16="http://schemas.microsoft.com/office/drawing/2014/main" xmlns="" id="{4C6F6F8C-69C9-414D-963D-DCDE83D6D688}"/>
                    </a:ext>
                  </a:extLst>
                </p:cNvPr>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6" name="椭圆 21">
                  <a:extLst>
                    <a:ext uri="{FF2B5EF4-FFF2-40B4-BE49-F238E27FC236}">
                      <a16:creationId xmlns:a16="http://schemas.microsoft.com/office/drawing/2014/main" xmlns="" id="{2B87B347-732F-5846-8E8F-AD2B76C0CFB9}"/>
                    </a:ext>
                  </a:extLst>
                </p:cNvPr>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7" name="椭圆 22">
                  <a:extLst>
                    <a:ext uri="{FF2B5EF4-FFF2-40B4-BE49-F238E27FC236}">
                      <a16:creationId xmlns:a16="http://schemas.microsoft.com/office/drawing/2014/main" xmlns="" id="{8B1E8517-5F15-CE40-AFFA-30A19F8BE8B9}"/>
                    </a:ext>
                  </a:extLst>
                </p:cNvPr>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8" name="椭圆 23">
                  <a:extLst>
                    <a:ext uri="{FF2B5EF4-FFF2-40B4-BE49-F238E27FC236}">
                      <a16:creationId xmlns:a16="http://schemas.microsoft.com/office/drawing/2014/main" xmlns="" id="{44946104-EAC6-D848-921F-1296C25F2234}"/>
                    </a:ext>
                  </a:extLst>
                </p:cNvPr>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9" name="椭圆 24">
                  <a:extLst>
                    <a:ext uri="{FF2B5EF4-FFF2-40B4-BE49-F238E27FC236}">
                      <a16:creationId xmlns:a16="http://schemas.microsoft.com/office/drawing/2014/main" xmlns="" id="{05AA131D-1EFD-9D49-83EA-192F91E49816}"/>
                    </a:ext>
                  </a:extLst>
                </p:cNvPr>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0" name="椭圆 25">
                  <a:extLst>
                    <a:ext uri="{FF2B5EF4-FFF2-40B4-BE49-F238E27FC236}">
                      <a16:creationId xmlns:a16="http://schemas.microsoft.com/office/drawing/2014/main" xmlns="" id="{E58CB872-2DA6-E341-8F0D-0BA298282660}"/>
                    </a:ext>
                  </a:extLst>
                </p:cNvPr>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6" name="矩形 80">
              <a:extLst>
                <a:ext uri="{FF2B5EF4-FFF2-40B4-BE49-F238E27FC236}">
                  <a16:creationId xmlns:a16="http://schemas.microsoft.com/office/drawing/2014/main" xmlns="" id="{8155AA06-CCA8-C042-B0A2-E5D8D316CCA7}"/>
                </a:ext>
              </a:extLst>
            </p:cNvPr>
            <p:cNvSpPr>
              <a:spLocks noChangeArrowheads="1"/>
            </p:cNvSpPr>
            <p:nvPr/>
          </p:nvSpPr>
          <p:spPr bwMode="auto">
            <a:xfrm>
              <a:off x="971273" y="385651"/>
              <a:ext cx="31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zh-CN" sz="3200" b="1" dirty="0">
                  <a:solidFill>
                    <a:schemeClr val="bg1"/>
                  </a:solidFill>
                  <a:latin typeface="Century Gothic" panose="020B0502020202020204" pitchFamily="34" charset="0"/>
                  <a:ea typeface="微软雅黑" pitchFamily="34" charset="-122"/>
                </a:rPr>
                <a:t>Summary</a:t>
              </a:r>
              <a:endParaRPr lang="zh-CN" altLang="en-US" sz="3200" b="1" dirty="0">
                <a:solidFill>
                  <a:schemeClr val="bg1"/>
                </a:solidFill>
                <a:latin typeface="Century Gothic" panose="020B0502020202020204" pitchFamily="34" charset="0"/>
                <a:ea typeface="微软雅黑" pitchFamily="34" charset="-122"/>
              </a:endParaRPr>
            </a:p>
          </p:txBody>
        </p:sp>
      </p:grpSp>
    </p:spTree>
    <p:extLst>
      <p:ext uri="{BB962C8B-B14F-4D97-AF65-F5344CB8AC3E}">
        <p14:creationId xmlns:p14="http://schemas.microsoft.com/office/powerpoint/2010/main" val="3210810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sharpenSoften amount="-66000"/>
                    </a14:imgEffect>
                    <a14:imgEffect>
                      <a14:brightnessContrast bright="-55000" contrast="2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矩形 80">
            <a:extLst>
              <a:ext uri="{FF2B5EF4-FFF2-40B4-BE49-F238E27FC236}">
                <a16:creationId xmlns:a16="http://schemas.microsoft.com/office/drawing/2014/main" xmlns="" id="{437AAB90-5BFC-DE4C-904B-8BDAE40A225A}"/>
              </a:ext>
            </a:extLst>
          </p:cNvPr>
          <p:cNvSpPr>
            <a:spLocks noChangeArrowheads="1"/>
          </p:cNvSpPr>
          <p:nvPr/>
        </p:nvSpPr>
        <p:spPr bwMode="auto">
          <a:xfrm>
            <a:off x="706300" y="1720840"/>
            <a:ext cx="1091991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eaLnBrk="1" hangingPunct="1">
              <a:buFont typeface="Arial" pitchFamily="34" charset="0"/>
              <a:buAutoNum type="arabicPeriod"/>
            </a:pPr>
            <a:r>
              <a:rPr lang="en-US" altLang="zh-CN" sz="2400" b="1" dirty="0">
                <a:solidFill>
                  <a:schemeClr val="bg1"/>
                </a:solidFill>
                <a:latin typeface="Century Gothic" panose="020B0502020202020204" pitchFamily="34" charset="0"/>
                <a:ea typeface="微软雅黑" pitchFamily="34" charset="-122"/>
              </a:rPr>
              <a:t>Investopedia </a:t>
            </a:r>
            <a:r>
              <a:rPr lang="en-US" sz="2400" b="1" dirty="0">
                <a:solidFill>
                  <a:schemeClr val="bg1"/>
                </a:solidFill>
                <a:latin typeface="Century Gothic" panose="020B0502020202020204" pitchFamily="34" charset="0"/>
                <a:ea typeface="微软雅黑" pitchFamily="34" charset="-122"/>
              </a:rPr>
              <a:t>CBOE Volatility Index (VIX) Definition</a:t>
            </a:r>
            <a:r>
              <a:rPr lang="en-US" altLang="zh-CN" sz="2400" b="1" dirty="0">
                <a:solidFill>
                  <a:schemeClr val="bg1"/>
                </a:solidFill>
                <a:latin typeface="Century Gothic" panose="020B0502020202020204" pitchFamily="34" charset="0"/>
                <a:ea typeface="微软雅黑" pitchFamily="34" charset="-122"/>
              </a:rPr>
              <a:t> https://</a:t>
            </a:r>
            <a:r>
              <a:rPr lang="en-US" altLang="zh-CN" sz="2400" b="1" dirty="0" err="1">
                <a:solidFill>
                  <a:schemeClr val="bg1"/>
                </a:solidFill>
                <a:latin typeface="Century Gothic" panose="020B0502020202020204" pitchFamily="34" charset="0"/>
                <a:ea typeface="微软雅黑" pitchFamily="34" charset="-122"/>
              </a:rPr>
              <a:t>www.investopedia.com</a:t>
            </a:r>
            <a:r>
              <a:rPr lang="en-US" altLang="zh-CN" sz="2400" b="1" dirty="0">
                <a:solidFill>
                  <a:schemeClr val="bg1"/>
                </a:solidFill>
                <a:latin typeface="Century Gothic" panose="020B0502020202020204" pitchFamily="34" charset="0"/>
                <a:ea typeface="微软雅黑" pitchFamily="34" charset="-122"/>
              </a:rPr>
              <a:t>/terms/v/</a:t>
            </a:r>
            <a:r>
              <a:rPr lang="en-US" altLang="zh-CN" sz="2400" b="1" dirty="0" err="1">
                <a:solidFill>
                  <a:schemeClr val="bg1"/>
                </a:solidFill>
                <a:latin typeface="Century Gothic" panose="020B0502020202020204" pitchFamily="34" charset="0"/>
                <a:ea typeface="微软雅黑" pitchFamily="34" charset="-122"/>
              </a:rPr>
              <a:t>vix.asp</a:t>
            </a:r>
            <a:endParaRPr lang="en-US" altLang="zh-CN" sz="2400" b="1" dirty="0">
              <a:solidFill>
                <a:schemeClr val="bg1"/>
              </a:solidFill>
              <a:latin typeface="Century Gothic" panose="020B0502020202020204" pitchFamily="34" charset="0"/>
              <a:ea typeface="微软雅黑" pitchFamily="34" charset="-122"/>
            </a:endParaRPr>
          </a:p>
          <a:p>
            <a:pPr marL="457200" indent="-457200" eaLnBrk="1" hangingPunct="1">
              <a:buAutoNum type="arabicPeriod"/>
            </a:pPr>
            <a:endParaRPr lang="en-US" altLang="zh-CN" sz="2400" b="1" dirty="0">
              <a:solidFill>
                <a:schemeClr val="bg1"/>
              </a:solidFill>
              <a:latin typeface="Century Gothic" panose="020B0502020202020204" pitchFamily="34" charset="0"/>
              <a:ea typeface="微软雅黑" pitchFamily="34" charset="-122"/>
            </a:endParaRPr>
          </a:p>
          <a:p>
            <a:pPr marL="457200" indent="-457200" eaLnBrk="1" hangingPunct="1">
              <a:buAutoNum type="arabicPeriod"/>
            </a:pPr>
            <a:r>
              <a:rPr lang="en-US" altLang="zh-CN" sz="2400" b="1" dirty="0" err="1">
                <a:solidFill>
                  <a:schemeClr val="bg1"/>
                </a:solidFill>
                <a:latin typeface="Century Gothic" panose="020B0502020202020204" pitchFamily="34" charset="0"/>
                <a:ea typeface="微软雅黑" pitchFamily="34" charset="-122"/>
              </a:rPr>
              <a:t>Scikit</a:t>
            </a:r>
            <a:r>
              <a:rPr lang="en-US" altLang="zh-CN" sz="2400" b="1" dirty="0">
                <a:solidFill>
                  <a:schemeClr val="bg1"/>
                </a:solidFill>
                <a:latin typeface="Century Gothic" panose="020B0502020202020204" pitchFamily="34" charset="0"/>
                <a:ea typeface="微软雅黑" pitchFamily="34" charset="-122"/>
              </a:rPr>
              <a:t>-learn package from Python https://</a:t>
            </a:r>
            <a:r>
              <a:rPr lang="en-US" altLang="zh-CN" sz="2400" b="1" dirty="0" err="1">
                <a:solidFill>
                  <a:schemeClr val="bg1"/>
                </a:solidFill>
                <a:latin typeface="Century Gothic" panose="020B0502020202020204" pitchFamily="34" charset="0"/>
                <a:ea typeface="微软雅黑" pitchFamily="34" charset="-122"/>
              </a:rPr>
              <a:t>scikit-learn.org</a:t>
            </a:r>
            <a:r>
              <a:rPr lang="en-US" altLang="zh-CN" sz="2400" b="1" dirty="0">
                <a:solidFill>
                  <a:schemeClr val="bg1"/>
                </a:solidFill>
                <a:latin typeface="Century Gothic" panose="020B0502020202020204" pitchFamily="34" charset="0"/>
                <a:ea typeface="微软雅黑" pitchFamily="34" charset="-122"/>
              </a:rPr>
              <a:t>/stable/</a:t>
            </a:r>
          </a:p>
          <a:p>
            <a:pPr marL="457200" indent="-457200" eaLnBrk="1" hangingPunct="1">
              <a:buAutoNum type="arabicPeriod"/>
            </a:pPr>
            <a:endParaRPr lang="en-US" altLang="zh-CN" sz="2400" b="1" dirty="0">
              <a:solidFill>
                <a:schemeClr val="bg1"/>
              </a:solidFill>
              <a:latin typeface="Century Gothic" panose="020B0502020202020204" pitchFamily="34" charset="0"/>
              <a:ea typeface="微软雅黑" pitchFamily="34" charset="-122"/>
            </a:endParaRPr>
          </a:p>
          <a:p>
            <a:pPr marL="457200" indent="-457200" eaLnBrk="1" hangingPunct="1">
              <a:buAutoNum type="arabicPeriod"/>
            </a:pPr>
            <a:r>
              <a:rPr lang="en-US" altLang="zh-CN" sz="2400" b="1" dirty="0">
                <a:solidFill>
                  <a:schemeClr val="bg1"/>
                </a:solidFill>
                <a:latin typeface="Century Gothic" panose="020B0502020202020204" pitchFamily="34" charset="0"/>
                <a:ea typeface="微软雅黑" pitchFamily="34" charset="-122"/>
              </a:rPr>
              <a:t>Yahoo Finance https://</a:t>
            </a:r>
            <a:r>
              <a:rPr lang="en-US" altLang="zh-CN" sz="2400" b="1" dirty="0" err="1">
                <a:solidFill>
                  <a:schemeClr val="bg1"/>
                </a:solidFill>
                <a:latin typeface="Century Gothic" panose="020B0502020202020204" pitchFamily="34" charset="0"/>
                <a:ea typeface="微软雅黑" pitchFamily="34" charset="-122"/>
              </a:rPr>
              <a:t>finance.yahoo.com</a:t>
            </a:r>
            <a:r>
              <a:rPr lang="en-US" altLang="zh-CN" sz="2400" b="1" dirty="0">
                <a:solidFill>
                  <a:schemeClr val="bg1"/>
                </a:solidFill>
                <a:latin typeface="Century Gothic" panose="020B0502020202020204" pitchFamily="34" charset="0"/>
                <a:ea typeface="微软雅黑" pitchFamily="34" charset="-122"/>
              </a:rPr>
              <a:t>/quote/%5EVIX/</a:t>
            </a:r>
          </a:p>
          <a:p>
            <a:pPr marL="457200" indent="-457200" eaLnBrk="1" hangingPunct="1">
              <a:buAutoNum type="arabicPeriod"/>
            </a:pPr>
            <a:endParaRPr lang="en-US" altLang="zh-CN" sz="2400" b="1" dirty="0">
              <a:solidFill>
                <a:schemeClr val="bg1"/>
              </a:solidFill>
              <a:latin typeface="Century Gothic" panose="020B0502020202020204" pitchFamily="34" charset="0"/>
              <a:ea typeface="微软雅黑" pitchFamily="34" charset="-122"/>
            </a:endParaRPr>
          </a:p>
          <a:p>
            <a:pPr marL="457200" indent="-457200" eaLnBrk="1" hangingPunct="1">
              <a:buFont typeface="Arial" pitchFamily="34" charset="0"/>
              <a:buAutoNum type="arabicPeriod"/>
            </a:pPr>
            <a:r>
              <a:rPr lang="en-US" altLang="zh-CN" sz="2400" b="1" dirty="0">
                <a:solidFill>
                  <a:schemeClr val="bg1"/>
                </a:solidFill>
                <a:latin typeface="Century Gothic" panose="020B0502020202020204" pitchFamily="34" charset="0"/>
                <a:ea typeface="微软雅黑" pitchFamily="34" charset="-122"/>
              </a:rPr>
              <a:t>Google big Query https://</a:t>
            </a:r>
            <a:r>
              <a:rPr lang="en-US" altLang="zh-CN" sz="2400" b="1" dirty="0" err="1">
                <a:solidFill>
                  <a:schemeClr val="bg1"/>
                </a:solidFill>
                <a:latin typeface="Century Gothic" panose="020B0502020202020204" pitchFamily="34" charset="0"/>
                <a:ea typeface="微软雅黑" pitchFamily="34" charset="-122"/>
              </a:rPr>
              <a:t>bigquery.cloud.google.com</a:t>
            </a:r>
            <a:r>
              <a:rPr lang="en-US" altLang="zh-CN" sz="2400" b="1" dirty="0">
                <a:solidFill>
                  <a:schemeClr val="bg1"/>
                </a:solidFill>
                <a:latin typeface="Century Gothic" panose="020B0502020202020204" pitchFamily="34" charset="0"/>
                <a:ea typeface="微软雅黑" pitchFamily="34" charset="-122"/>
              </a:rPr>
              <a:t>/table/gdelt-bq:gdeltv2.events?pli=1</a:t>
            </a:r>
          </a:p>
        </p:txBody>
      </p:sp>
      <p:grpSp>
        <p:nvGrpSpPr>
          <p:cNvPr id="4" name="组合 1">
            <a:extLst>
              <a:ext uri="{FF2B5EF4-FFF2-40B4-BE49-F238E27FC236}">
                <a16:creationId xmlns:a16="http://schemas.microsoft.com/office/drawing/2014/main" xmlns="" id="{7D0DDEE1-329B-0B41-9219-E22E9EA2ADAC}"/>
              </a:ext>
            </a:extLst>
          </p:cNvPr>
          <p:cNvGrpSpPr>
            <a:grpSpLocks/>
          </p:cNvGrpSpPr>
          <p:nvPr/>
        </p:nvGrpSpPr>
        <p:grpSpPr bwMode="auto">
          <a:xfrm>
            <a:off x="546100" y="385763"/>
            <a:ext cx="3587750" cy="584200"/>
            <a:chOff x="546100" y="385651"/>
            <a:chExt cx="3587361" cy="584775"/>
          </a:xfrm>
        </p:grpSpPr>
        <p:grpSp>
          <p:nvGrpSpPr>
            <p:cNvPr id="5" name="组合 1">
              <a:extLst>
                <a:ext uri="{FF2B5EF4-FFF2-40B4-BE49-F238E27FC236}">
                  <a16:creationId xmlns:a16="http://schemas.microsoft.com/office/drawing/2014/main" xmlns="" id="{03B2E705-9B74-3A4D-A473-BEC949821AA4}"/>
                </a:ext>
              </a:extLst>
            </p:cNvPr>
            <p:cNvGrpSpPr>
              <a:grpSpLocks/>
            </p:cNvGrpSpPr>
            <p:nvPr/>
          </p:nvGrpSpPr>
          <p:grpSpPr bwMode="auto">
            <a:xfrm>
              <a:off x="546100" y="404002"/>
              <a:ext cx="584200" cy="549275"/>
              <a:chOff x="0" y="0"/>
              <a:chExt cx="648285" cy="609713"/>
            </a:xfrm>
          </p:grpSpPr>
          <p:grpSp>
            <p:nvGrpSpPr>
              <p:cNvPr id="7" name="组合 2">
                <a:extLst>
                  <a:ext uri="{FF2B5EF4-FFF2-40B4-BE49-F238E27FC236}">
                    <a16:creationId xmlns:a16="http://schemas.microsoft.com/office/drawing/2014/main" xmlns="" id="{67A2F2C9-9205-8044-837D-24EC0AF4224E}"/>
                  </a:ext>
                </a:extLst>
              </p:cNvPr>
              <p:cNvGrpSpPr>
                <a:grpSpLocks/>
              </p:cNvGrpSpPr>
              <p:nvPr/>
            </p:nvGrpSpPr>
            <p:grpSpPr bwMode="auto">
              <a:xfrm>
                <a:off x="0" y="0"/>
                <a:ext cx="432385" cy="432385"/>
                <a:chOff x="0" y="0"/>
                <a:chExt cx="4004677" cy="4004677"/>
              </a:xfrm>
            </p:grpSpPr>
            <p:grpSp>
              <p:nvGrpSpPr>
                <p:cNvPr id="60" name="组合 55">
                  <a:extLst>
                    <a:ext uri="{FF2B5EF4-FFF2-40B4-BE49-F238E27FC236}">
                      <a16:creationId xmlns:a16="http://schemas.microsoft.com/office/drawing/2014/main" xmlns="" id="{9B7D1197-EE92-2145-BC22-C4887653C3B0}"/>
                    </a:ext>
                  </a:extLst>
                </p:cNvPr>
                <p:cNvGrpSpPr>
                  <a:grpSpLocks/>
                </p:cNvGrpSpPr>
                <p:nvPr/>
              </p:nvGrpSpPr>
              <p:grpSpPr bwMode="auto">
                <a:xfrm>
                  <a:off x="190939" y="246027"/>
                  <a:ext cx="3606099" cy="3570272"/>
                  <a:chOff x="0" y="0"/>
                  <a:chExt cx="3606099" cy="3570272"/>
                </a:xfrm>
              </p:grpSpPr>
              <p:sp>
                <p:nvSpPr>
                  <p:cNvPr id="81" name="弧形 76">
                    <a:extLst>
                      <a:ext uri="{FF2B5EF4-FFF2-40B4-BE49-F238E27FC236}">
                        <a16:creationId xmlns:a16="http://schemas.microsoft.com/office/drawing/2014/main" xmlns="" id="{E7EF6FF4-E8BC-064F-8ADF-69FA5D15E62F}"/>
                      </a:ext>
                    </a:extLst>
                  </p:cNvPr>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7">
                    <a:extLst>
                      <a:ext uri="{FF2B5EF4-FFF2-40B4-BE49-F238E27FC236}">
                        <a16:creationId xmlns:a16="http://schemas.microsoft.com/office/drawing/2014/main" xmlns="" id="{B33A2BC6-6FEF-4C4E-98AF-D92BDE847DE8}"/>
                      </a:ext>
                    </a:extLst>
                  </p:cNvPr>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3" name="弧形 78">
                    <a:extLst>
                      <a:ext uri="{FF2B5EF4-FFF2-40B4-BE49-F238E27FC236}">
                        <a16:creationId xmlns:a16="http://schemas.microsoft.com/office/drawing/2014/main" xmlns="" id="{0D766BA6-1C7F-094D-84CA-B9EDF6B0A6E3}"/>
                      </a:ext>
                    </a:extLst>
                  </p:cNvPr>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4" name="弧形 79">
                    <a:extLst>
                      <a:ext uri="{FF2B5EF4-FFF2-40B4-BE49-F238E27FC236}">
                        <a16:creationId xmlns:a16="http://schemas.microsoft.com/office/drawing/2014/main" xmlns="" id="{0BB0F176-96C7-524D-8B2E-AA54372ACB30}"/>
                      </a:ext>
                    </a:extLst>
                  </p:cNvPr>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61" name="椭圆 56">
                  <a:extLst>
                    <a:ext uri="{FF2B5EF4-FFF2-40B4-BE49-F238E27FC236}">
                      <a16:creationId xmlns:a16="http://schemas.microsoft.com/office/drawing/2014/main" xmlns="" id="{8E02051A-D892-D449-A1C5-BAC2E6106BCC}"/>
                    </a:ext>
                  </a:extLst>
                </p:cNvPr>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2" name="椭圆 57">
                  <a:extLst>
                    <a:ext uri="{FF2B5EF4-FFF2-40B4-BE49-F238E27FC236}">
                      <a16:creationId xmlns:a16="http://schemas.microsoft.com/office/drawing/2014/main" xmlns="" id="{CD9C47BE-5701-5E48-B0D1-CE73F6C2112D}"/>
                    </a:ext>
                  </a:extLst>
                </p:cNvPr>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3" name="椭圆 58">
                  <a:extLst>
                    <a:ext uri="{FF2B5EF4-FFF2-40B4-BE49-F238E27FC236}">
                      <a16:creationId xmlns:a16="http://schemas.microsoft.com/office/drawing/2014/main" xmlns="" id="{CF98789A-A7C5-8F40-B3F9-191F08577D0C}"/>
                    </a:ext>
                  </a:extLst>
                </p:cNvPr>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4" name="椭圆 59">
                  <a:extLst>
                    <a:ext uri="{FF2B5EF4-FFF2-40B4-BE49-F238E27FC236}">
                      <a16:creationId xmlns:a16="http://schemas.microsoft.com/office/drawing/2014/main" xmlns="" id="{DE486854-F665-C448-A7EE-3C88EB31081B}"/>
                    </a:ext>
                  </a:extLst>
                </p:cNvPr>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5" name="椭圆 60">
                  <a:extLst>
                    <a:ext uri="{FF2B5EF4-FFF2-40B4-BE49-F238E27FC236}">
                      <a16:creationId xmlns:a16="http://schemas.microsoft.com/office/drawing/2014/main" xmlns="" id="{128BC740-6C94-984D-B32C-D4C6F71F6779}"/>
                    </a:ext>
                  </a:extLst>
                </p:cNvPr>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6" name="椭圆 61">
                  <a:extLst>
                    <a:ext uri="{FF2B5EF4-FFF2-40B4-BE49-F238E27FC236}">
                      <a16:creationId xmlns:a16="http://schemas.microsoft.com/office/drawing/2014/main" xmlns="" id="{49E5C84A-00D3-EE46-9089-42926AF55748}"/>
                    </a:ext>
                  </a:extLst>
                </p:cNvPr>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7" name="椭圆 62">
                  <a:extLst>
                    <a:ext uri="{FF2B5EF4-FFF2-40B4-BE49-F238E27FC236}">
                      <a16:creationId xmlns:a16="http://schemas.microsoft.com/office/drawing/2014/main" xmlns="" id="{89DA6196-29AB-434F-A282-FE85D27578F1}"/>
                    </a:ext>
                  </a:extLst>
                </p:cNvPr>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8" name="椭圆 63">
                  <a:extLst>
                    <a:ext uri="{FF2B5EF4-FFF2-40B4-BE49-F238E27FC236}">
                      <a16:creationId xmlns:a16="http://schemas.microsoft.com/office/drawing/2014/main" xmlns="" id="{C14C873F-A765-7F41-AFCD-AA3AA62B848F}"/>
                    </a:ext>
                  </a:extLst>
                </p:cNvPr>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9" name="椭圆 64">
                  <a:extLst>
                    <a:ext uri="{FF2B5EF4-FFF2-40B4-BE49-F238E27FC236}">
                      <a16:creationId xmlns:a16="http://schemas.microsoft.com/office/drawing/2014/main" xmlns="" id="{89EADC01-AD65-B448-99CE-300CF9A62E36}"/>
                    </a:ext>
                  </a:extLst>
                </p:cNvPr>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0" name="椭圆 65">
                  <a:extLst>
                    <a:ext uri="{FF2B5EF4-FFF2-40B4-BE49-F238E27FC236}">
                      <a16:creationId xmlns:a16="http://schemas.microsoft.com/office/drawing/2014/main" xmlns="" id="{C1FD7546-40D5-BA46-88DF-6B9EE2E192C2}"/>
                    </a:ext>
                  </a:extLst>
                </p:cNvPr>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1" name="椭圆 66">
                  <a:extLst>
                    <a:ext uri="{FF2B5EF4-FFF2-40B4-BE49-F238E27FC236}">
                      <a16:creationId xmlns:a16="http://schemas.microsoft.com/office/drawing/2014/main" xmlns="" id="{D65C06FC-BCF5-4248-8041-235E51563866}"/>
                    </a:ext>
                  </a:extLst>
                </p:cNvPr>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 name="椭圆 67">
                  <a:extLst>
                    <a:ext uri="{FF2B5EF4-FFF2-40B4-BE49-F238E27FC236}">
                      <a16:creationId xmlns:a16="http://schemas.microsoft.com/office/drawing/2014/main" xmlns="" id="{46B6AFDF-283B-C249-B805-D1FBA47AB5C4}"/>
                    </a:ext>
                  </a:extLst>
                </p:cNvPr>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3" name="椭圆 68">
                  <a:extLst>
                    <a:ext uri="{FF2B5EF4-FFF2-40B4-BE49-F238E27FC236}">
                      <a16:creationId xmlns:a16="http://schemas.microsoft.com/office/drawing/2014/main" xmlns="" id="{A6245FEF-4D5C-6E48-958D-A671AB205319}"/>
                    </a:ext>
                  </a:extLst>
                </p:cNvPr>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4" name="椭圆 69">
                  <a:extLst>
                    <a:ext uri="{FF2B5EF4-FFF2-40B4-BE49-F238E27FC236}">
                      <a16:creationId xmlns:a16="http://schemas.microsoft.com/office/drawing/2014/main" xmlns="" id="{80EE06CB-4A0E-C545-98B9-140E3EB9243A}"/>
                    </a:ext>
                  </a:extLst>
                </p:cNvPr>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5" name="椭圆 70">
                  <a:extLst>
                    <a:ext uri="{FF2B5EF4-FFF2-40B4-BE49-F238E27FC236}">
                      <a16:creationId xmlns:a16="http://schemas.microsoft.com/office/drawing/2014/main" xmlns="" id="{C8696964-4CA8-0646-804E-C6FFD10C69DE}"/>
                    </a:ext>
                  </a:extLst>
                </p:cNvPr>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6" name="椭圆 71">
                  <a:extLst>
                    <a:ext uri="{FF2B5EF4-FFF2-40B4-BE49-F238E27FC236}">
                      <a16:creationId xmlns:a16="http://schemas.microsoft.com/office/drawing/2014/main" xmlns="" id="{56BF9103-C474-BF4C-ADCC-B2AD382A50F0}"/>
                    </a:ext>
                  </a:extLst>
                </p:cNvPr>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7" name="椭圆 72">
                  <a:extLst>
                    <a:ext uri="{FF2B5EF4-FFF2-40B4-BE49-F238E27FC236}">
                      <a16:creationId xmlns:a16="http://schemas.microsoft.com/office/drawing/2014/main" xmlns="" id="{88B9500C-7AED-8040-9ECA-5633651220F7}"/>
                    </a:ext>
                  </a:extLst>
                </p:cNvPr>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8" name="椭圆 73">
                  <a:extLst>
                    <a:ext uri="{FF2B5EF4-FFF2-40B4-BE49-F238E27FC236}">
                      <a16:creationId xmlns:a16="http://schemas.microsoft.com/office/drawing/2014/main" xmlns="" id="{23157449-22AA-A44A-B638-DF18CF4E7D6C}"/>
                    </a:ext>
                  </a:extLst>
                </p:cNvPr>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9" name="椭圆 74">
                  <a:extLst>
                    <a:ext uri="{FF2B5EF4-FFF2-40B4-BE49-F238E27FC236}">
                      <a16:creationId xmlns:a16="http://schemas.microsoft.com/office/drawing/2014/main" xmlns="" id="{4464FD0A-D6BF-5D4C-A519-96544DCB49A5}"/>
                    </a:ext>
                  </a:extLst>
                </p:cNvPr>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80" name="椭圆 75">
                  <a:extLst>
                    <a:ext uri="{FF2B5EF4-FFF2-40B4-BE49-F238E27FC236}">
                      <a16:creationId xmlns:a16="http://schemas.microsoft.com/office/drawing/2014/main" xmlns="" id="{6F87DB73-7DEA-4B45-BBAC-5AD6E82B3686}"/>
                    </a:ext>
                  </a:extLst>
                </p:cNvPr>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8" name="组合 3">
                <a:extLst>
                  <a:ext uri="{FF2B5EF4-FFF2-40B4-BE49-F238E27FC236}">
                    <a16:creationId xmlns:a16="http://schemas.microsoft.com/office/drawing/2014/main" xmlns="" id="{506F2C1E-82EE-8E40-A11A-5DCC25B5D5ED}"/>
                  </a:ext>
                </a:extLst>
              </p:cNvPr>
              <p:cNvGrpSpPr>
                <a:grpSpLocks/>
              </p:cNvGrpSpPr>
              <p:nvPr/>
            </p:nvGrpSpPr>
            <p:grpSpPr bwMode="auto">
              <a:xfrm>
                <a:off x="215900" y="0"/>
                <a:ext cx="432385" cy="432385"/>
                <a:chOff x="0" y="0"/>
                <a:chExt cx="4004677" cy="4004677"/>
              </a:xfrm>
            </p:grpSpPr>
            <p:grpSp>
              <p:nvGrpSpPr>
                <p:cNvPr id="35" name="组合 30">
                  <a:extLst>
                    <a:ext uri="{FF2B5EF4-FFF2-40B4-BE49-F238E27FC236}">
                      <a16:creationId xmlns:a16="http://schemas.microsoft.com/office/drawing/2014/main" xmlns="" id="{597F49E6-00FB-3842-BD1D-58B7FF9C83E4}"/>
                    </a:ext>
                  </a:extLst>
                </p:cNvPr>
                <p:cNvGrpSpPr>
                  <a:grpSpLocks/>
                </p:cNvGrpSpPr>
                <p:nvPr/>
              </p:nvGrpSpPr>
              <p:grpSpPr bwMode="auto">
                <a:xfrm>
                  <a:off x="190939" y="246027"/>
                  <a:ext cx="3606099" cy="3570272"/>
                  <a:chOff x="0" y="0"/>
                  <a:chExt cx="3606099" cy="3570272"/>
                </a:xfrm>
              </p:grpSpPr>
              <p:sp>
                <p:nvSpPr>
                  <p:cNvPr id="56" name="弧形 51">
                    <a:extLst>
                      <a:ext uri="{FF2B5EF4-FFF2-40B4-BE49-F238E27FC236}">
                        <a16:creationId xmlns:a16="http://schemas.microsoft.com/office/drawing/2014/main" xmlns="" id="{D543C0C2-4444-6948-B76E-D5C93ACC5958}"/>
                      </a:ext>
                    </a:extLst>
                  </p:cNvPr>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2">
                    <a:extLst>
                      <a:ext uri="{FF2B5EF4-FFF2-40B4-BE49-F238E27FC236}">
                        <a16:creationId xmlns:a16="http://schemas.microsoft.com/office/drawing/2014/main" xmlns="" id="{3A7D7C60-5A06-A049-99C3-3A07AE25B383}"/>
                      </a:ext>
                    </a:extLst>
                  </p:cNvPr>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8" name="弧形 53">
                    <a:extLst>
                      <a:ext uri="{FF2B5EF4-FFF2-40B4-BE49-F238E27FC236}">
                        <a16:creationId xmlns:a16="http://schemas.microsoft.com/office/drawing/2014/main" xmlns="" id="{18BA5751-EFCD-3842-A006-7935F792F896}"/>
                      </a:ext>
                    </a:extLst>
                  </p:cNvPr>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9" name="弧形 54">
                    <a:extLst>
                      <a:ext uri="{FF2B5EF4-FFF2-40B4-BE49-F238E27FC236}">
                        <a16:creationId xmlns:a16="http://schemas.microsoft.com/office/drawing/2014/main" xmlns="" id="{3FB63483-EEC9-5A41-A941-F4950368704E}"/>
                      </a:ext>
                    </a:extLst>
                  </p:cNvPr>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6" name="椭圆 31">
                  <a:extLst>
                    <a:ext uri="{FF2B5EF4-FFF2-40B4-BE49-F238E27FC236}">
                      <a16:creationId xmlns:a16="http://schemas.microsoft.com/office/drawing/2014/main" xmlns="" id="{A47858AE-6F6D-9540-AE3A-C27ADD5543D0}"/>
                    </a:ext>
                  </a:extLst>
                </p:cNvPr>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7" name="椭圆 32">
                  <a:extLst>
                    <a:ext uri="{FF2B5EF4-FFF2-40B4-BE49-F238E27FC236}">
                      <a16:creationId xmlns:a16="http://schemas.microsoft.com/office/drawing/2014/main" xmlns="" id="{5AEF5C9D-0F8E-704A-9F88-9CB73B529B58}"/>
                    </a:ext>
                  </a:extLst>
                </p:cNvPr>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8" name="椭圆 33">
                  <a:extLst>
                    <a:ext uri="{FF2B5EF4-FFF2-40B4-BE49-F238E27FC236}">
                      <a16:creationId xmlns:a16="http://schemas.microsoft.com/office/drawing/2014/main" xmlns="" id="{AFBEE18E-784A-7049-A86A-47504DE9E8AE}"/>
                    </a:ext>
                  </a:extLst>
                </p:cNvPr>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9" name="椭圆 34">
                  <a:extLst>
                    <a:ext uri="{FF2B5EF4-FFF2-40B4-BE49-F238E27FC236}">
                      <a16:creationId xmlns:a16="http://schemas.microsoft.com/office/drawing/2014/main" xmlns="" id="{B2797957-00F4-954A-8592-33EDF048872D}"/>
                    </a:ext>
                  </a:extLst>
                </p:cNvPr>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0" name="椭圆 35">
                  <a:extLst>
                    <a:ext uri="{FF2B5EF4-FFF2-40B4-BE49-F238E27FC236}">
                      <a16:creationId xmlns:a16="http://schemas.microsoft.com/office/drawing/2014/main" xmlns="" id="{FEDB23AD-5877-5C40-B6A8-67F70B69A407}"/>
                    </a:ext>
                  </a:extLst>
                </p:cNvPr>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1" name="椭圆 36">
                  <a:extLst>
                    <a:ext uri="{FF2B5EF4-FFF2-40B4-BE49-F238E27FC236}">
                      <a16:creationId xmlns:a16="http://schemas.microsoft.com/office/drawing/2014/main" xmlns="" id="{03C1AD88-E0E8-1A4B-99B1-CBFF5EB08AAB}"/>
                    </a:ext>
                  </a:extLst>
                </p:cNvPr>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2" name="椭圆 37">
                  <a:extLst>
                    <a:ext uri="{FF2B5EF4-FFF2-40B4-BE49-F238E27FC236}">
                      <a16:creationId xmlns:a16="http://schemas.microsoft.com/office/drawing/2014/main" xmlns="" id="{0297567F-9AD3-7846-BC7B-542207512EA4}"/>
                    </a:ext>
                  </a:extLst>
                </p:cNvPr>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3" name="椭圆 38">
                  <a:extLst>
                    <a:ext uri="{FF2B5EF4-FFF2-40B4-BE49-F238E27FC236}">
                      <a16:creationId xmlns:a16="http://schemas.microsoft.com/office/drawing/2014/main" xmlns="" id="{A697E28A-D39B-D848-A7AE-EBC1B1773141}"/>
                    </a:ext>
                  </a:extLst>
                </p:cNvPr>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4" name="椭圆 39">
                  <a:extLst>
                    <a:ext uri="{FF2B5EF4-FFF2-40B4-BE49-F238E27FC236}">
                      <a16:creationId xmlns:a16="http://schemas.microsoft.com/office/drawing/2014/main" xmlns="" id="{A0C7EBD5-DABA-4649-AB4A-3A9EDF59CB6A}"/>
                    </a:ext>
                  </a:extLst>
                </p:cNvPr>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5" name="椭圆 40">
                  <a:extLst>
                    <a:ext uri="{FF2B5EF4-FFF2-40B4-BE49-F238E27FC236}">
                      <a16:creationId xmlns:a16="http://schemas.microsoft.com/office/drawing/2014/main" xmlns="" id="{4A043ECD-9307-8447-A515-A7213F951685}"/>
                    </a:ext>
                  </a:extLst>
                </p:cNvPr>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6" name="椭圆 41">
                  <a:extLst>
                    <a:ext uri="{FF2B5EF4-FFF2-40B4-BE49-F238E27FC236}">
                      <a16:creationId xmlns:a16="http://schemas.microsoft.com/office/drawing/2014/main" xmlns="" id="{44395BBA-50F1-B942-863E-2BFFC5A4C96D}"/>
                    </a:ext>
                  </a:extLst>
                </p:cNvPr>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7" name="椭圆 42">
                  <a:extLst>
                    <a:ext uri="{FF2B5EF4-FFF2-40B4-BE49-F238E27FC236}">
                      <a16:creationId xmlns:a16="http://schemas.microsoft.com/office/drawing/2014/main" xmlns="" id="{5A9BBA17-B14E-844C-8C6B-CCB3EBBA1A43}"/>
                    </a:ext>
                  </a:extLst>
                </p:cNvPr>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8" name="椭圆 43">
                  <a:extLst>
                    <a:ext uri="{FF2B5EF4-FFF2-40B4-BE49-F238E27FC236}">
                      <a16:creationId xmlns:a16="http://schemas.microsoft.com/office/drawing/2014/main" xmlns="" id="{5325C1D6-A494-8241-87EC-9ABE402066CE}"/>
                    </a:ext>
                  </a:extLst>
                </p:cNvPr>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9" name="椭圆 44">
                  <a:extLst>
                    <a:ext uri="{FF2B5EF4-FFF2-40B4-BE49-F238E27FC236}">
                      <a16:creationId xmlns:a16="http://schemas.microsoft.com/office/drawing/2014/main" xmlns="" id="{7F024CD0-04CC-9A45-9D3E-961DB974EB7C}"/>
                    </a:ext>
                  </a:extLst>
                </p:cNvPr>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0" name="椭圆 45">
                  <a:extLst>
                    <a:ext uri="{FF2B5EF4-FFF2-40B4-BE49-F238E27FC236}">
                      <a16:creationId xmlns:a16="http://schemas.microsoft.com/office/drawing/2014/main" xmlns="" id="{F5CAD1DE-3B3C-F447-B97A-8424B600F29B}"/>
                    </a:ext>
                  </a:extLst>
                </p:cNvPr>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 name="椭圆 46">
                  <a:extLst>
                    <a:ext uri="{FF2B5EF4-FFF2-40B4-BE49-F238E27FC236}">
                      <a16:creationId xmlns:a16="http://schemas.microsoft.com/office/drawing/2014/main" xmlns="" id="{062334F6-D343-3144-A023-F868DA0EB0B5}"/>
                    </a:ext>
                  </a:extLst>
                </p:cNvPr>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2" name="椭圆 47">
                  <a:extLst>
                    <a:ext uri="{FF2B5EF4-FFF2-40B4-BE49-F238E27FC236}">
                      <a16:creationId xmlns:a16="http://schemas.microsoft.com/office/drawing/2014/main" xmlns="" id="{B76BE334-3571-2541-976E-B74CF9D13767}"/>
                    </a:ext>
                  </a:extLst>
                </p:cNvPr>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3" name="椭圆 48">
                  <a:extLst>
                    <a:ext uri="{FF2B5EF4-FFF2-40B4-BE49-F238E27FC236}">
                      <a16:creationId xmlns:a16="http://schemas.microsoft.com/office/drawing/2014/main" xmlns="" id="{D8AAD29F-D68C-F84F-A3A2-588AC8E275CD}"/>
                    </a:ext>
                  </a:extLst>
                </p:cNvPr>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4" name="椭圆 49">
                  <a:extLst>
                    <a:ext uri="{FF2B5EF4-FFF2-40B4-BE49-F238E27FC236}">
                      <a16:creationId xmlns:a16="http://schemas.microsoft.com/office/drawing/2014/main" xmlns="" id="{D75CE2A8-5836-3543-9D9B-A78297213700}"/>
                    </a:ext>
                  </a:extLst>
                </p:cNvPr>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5" name="椭圆 50">
                  <a:extLst>
                    <a:ext uri="{FF2B5EF4-FFF2-40B4-BE49-F238E27FC236}">
                      <a16:creationId xmlns:a16="http://schemas.microsoft.com/office/drawing/2014/main" xmlns="" id="{54C6FD08-C587-9C4F-BE7D-F9C455B1B38B}"/>
                    </a:ext>
                  </a:extLst>
                </p:cNvPr>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9" name="组合 4">
                <a:extLst>
                  <a:ext uri="{FF2B5EF4-FFF2-40B4-BE49-F238E27FC236}">
                    <a16:creationId xmlns:a16="http://schemas.microsoft.com/office/drawing/2014/main" xmlns="" id="{37E9EA95-8A8D-6E40-83A1-CE60AA2E1B2C}"/>
                  </a:ext>
                </a:extLst>
              </p:cNvPr>
              <p:cNvGrpSpPr>
                <a:grpSpLocks/>
              </p:cNvGrpSpPr>
              <p:nvPr/>
            </p:nvGrpSpPr>
            <p:grpSpPr bwMode="auto">
              <a:xfrm>
                <a:off x="115763" y="177328"/>
                <a:ext cx="432385" cy="432385"/>
                <a:chOff x="0" y="0"/>
                <a:chExt cx="4004677" cy="4004677"/>
              </a:xfrm>
            </p:grpSpPr>
            <p:grpSp>
              <p:nvGrpSpPr>
                <p:cNvPr id="10" name="组合 5">
                  <a:extLst>
                    <a:ext uri="{FF2B5EF4-FFF2-40B4-BE49-F238E27FC236}">
                      <a16:creationId xmlns:a16="http://schemas.microsoft.com/office/drawing/2014/main" xmlns="" id="{9E6AD380-4590-AF4A-B1C2-AF23720F5CDC}"/>
                    </a:ext>
                  </a:extLst>
                </p:cNvPr>
                <p:cNvGrpSpPr>
                  <a:grpSpLocks/>
                </p:cNvGrpSpPr>
                <p:nvPr/>
              </p:nvGrpSpPr>
              <p:grpSpPr bwMode="auto">
                <a:xfrm>
                  <a:off x="190939" y="246027"/>
                  <a:ext cx="3606099" cy="3570272"/>
                  <a:chOff x="0" y="0"/>
                  <a:chExt cx="3606099" cy="3570272"/>
                </a:xfrm>
              </p:grpSpPr>
              <p:sp>
                <p:nvSpPr>
                  <p:cNvPr id="31" name="弧形 26">
                    <a:extLst>
                      <a:ext uri="{FF2B5EF4-FFF2-40B4-BE49-F238E27FC236}">
                        <a16:creationId xmlns:a16="http://schemas.microsoft.com/office/drawing/2014/main" xmlns="" id="{6BB58E5A-EFB6-B14E-ACA9-4A85C2E29E66}"/>
                      </a:ext>
                    </a:extLst>
                  </p:cNvPr>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7">
                    <a:extLst>
                      <a:ext uri="{FF2B5EF4-FFF2-40B4-BE49-F238E27FC236}">
                        <a16:creationId xmlns:a16="http://schemas.microsoft.com/office/drawing/2014/main" xmlns="" id="{224268EB-F91D-FA4B-BFF3-122AD2F9B2F3}"/>
                      </a:ext>
                    </a:extLst>
                  </p:cNvPr>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3" name="弧形 28">
                    <a:extLst>
                      <a:ext uri="{FF2B5EF4-FFF2-40B4-BE49-F238E27FC236}">
                        <a16:creationId xmlns:a16="http://schemas.microsoft.com/office/drawing/2014/main" xmlns="" id="{BF955607-4359-BE42-A116-68A14ABF9E71}"/>
                      </a:ext>
                    </a:extLst>
                  </p:cNvPr>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4" name="弧形 29">
                    <a:extLst>
                      <a:ext uri="{FF2B5EF4-FFF2-40B4-BE49-F238E27FC236}">
                        <a16:creationId xmlns:a16="http://schemas.microsoft.com/office/drawing/2014/main" xmlns="" id="{4C3368CA-8CCD-FD44-8B39-A7E40FE10831}"/>
                      </a:ext>
                    </a:extLst>
                  </p:cNvPr>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1" name="椭圆 6">
                  <a:extLst>
                    <a:ext uri="{FF2B5EF4-FFF2-40B4-BE49-F238E27FC236}">
                      <a16:creationId xmlns:a16="http://schemas.microsoft.com/office/drawing/2014/main" xmlns="" id="{C1DDBB71-2DB4-5449-B29C-4685ADE4BACC}"/>
                    </a:ext>
                  </a:extLst>
                </p:cNvPr>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 name="椭圆 7">
                  <a:extLst>
                    <a:ext uri="{FF2B5EF4-FFF2-40B4-BE49-F238E27FC236}">
                      <a16:creationId xmlns:a16="http://schemas.microsoft.com/office/drawing/2014/main" xmlns="" id="{9250C380-7488-3142-A15D-856164573440}"/>
                    </a:ext>
                  </a:extLst>
                </p:cNvPr>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 name="椭圆 8">
                  <a:extLst>
                    <a:ext uri="{FF2B5EF4-FFF2-40B4-BE49-F238E27FC236}">
                      <a16:creationId xmlns:a16="http://schemas.microsoft.com/office/drawing/2014/main" xmlns="" id="{BB3FB0EC-666C-FF47-8327-897B1F3665C4}"/>
                    </a:ext>
                  </a:extLst>
                </p:cNvPr>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 name="椭圆 9">
                  <a:extLst>
                    <a:ext uri="{FF2B5EF4-FFF2-40B4-BE49-F238E27FC236}">
                      <a16:creationId xmlns:a16="http://schemas.microsoft.com/office/drawing/2014/main" xmlns="" id="{93461ED1-7BA3-214D-B9D0-B0AB25EF7839}"/>
                    </a:ext>
                  </a:extLst>
                </p:cNvPr>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5" name="椭圆 10">
                  <a:extLst>
                    <a:ext uri="{FF2B5EF4-FFF2-40B4-BE49-F238E27FC236}">
                      <a16:creationId xmlns:a16="http://schemas.microsoft.com/office/drawing/2014/main" xmlns="" id="{B66B855E-63D0-1843-8074-2F6B6A32ECF0}"/>
                    </a:ext>
                  </a:extLst>
                </p:cNvPr>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 name="椭圆 11">
                  <a:extLst>
                    <a:ext uri="{FF2B5EF4-FFF2-40B4-BE49-F238E27FC236}">
                      <a16:creationId xmlns:a16="http://schemas.microsoft.com/office/drawing/2014/main" xmlns="" id="{6F31CFF0-2662-2C47-8911-BCE281B52C4F}"/>
                    </a:ext>
                  </a:extLst>
                </p:cNvPr>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 name="椭圆 12">
                  <a:extLst>
                    <a:ext uri="{FF2B5EF4-FFF2-40B4-BE49-F238E27FC236}">
                      <a16:creationId xmlns:a16="http://schemas.microsoft.com/office/drawing/2014/main" xmlns="" id="{EEBF3847-D375-6D4D-8BD9-AF8DB71B47BF}"/>
                    </a:ext>
                  </a:extLst>
                </p:cNvPr>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 name="椭圆 13">
                  <a:extLst>
                    <a:ext uri="{FF2B5EF4-FFF2-40B4-BE49-F238E27FC236}">
                      <a16:creationId xmlns:a16="http://schemas.microsoft.com/office/drawing/2014/main" xmlns="" id="{AA0A3921-7CD0-D540-A5EF-0CC84EF5975B}"/>
                    </a:ext>
                  </a:extLst>
                </p:cNvPr>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9" name="椭圆 14">
                  <a:extLst>
                    <a:ext uri="{FF2B5EF4-FFF2-40B4-BE49-F238E27FC236}">
                      <a16:creationId xmlns:a16="http://schemas.microsoft.com/office/drawing/2014/main" xmlns="" id="{B349A91B-E3B6-C24C-80AA-FD2C8C942D69}"/>
                    </a:ext>
                  </a:extLst>
                </p:cNvPr>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0" name="椭圆 15">
                  <a:extLst>
                    <a:ext uri="{FF2B5EF4-FFF2-40B4-BE49-F238E27FC236}">
                      <a16:creationId xmlns:a16="http://schemas.microsoft.com/office/drawing/2014/main" xmlns="" id="{BD07A02A-31C3-724D-8BBB-B5AD0629FE6D}"/>
                    </a:ext>
                  </a:extLst>
                </p:cNvPr>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1" name="椭圆 16">
                  <a:extLst>
                    <a:ext uri="{FF2B5EF4-FFF2-40B4-BE49-F238E27FC236}">
                      <a16:creationId xmlns:a16="http://schemas.microsoft.com/office/drawing/2014/main" xmlns="" id="{68ECA60C-3822-D541-8086-9563AF66E0E9}"/>
                    </a:ext>
                  </a:extLst>
                </p:cNvPr>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2" name="椭圆 17">
                  <a:extLst>
                    <a:ext uri="{FF2B5EF4-FFF2-40B4-BE49-F238E27FC236}">
                      <a16:creationId xmlns:a16="http://schemas.microsoft.com/office/drawing/2014/main" xmlns="" id="{B3CAFE8E-3C93-5F47-B148-E549AB1270AC}"/>
                    </a:ext>
                  </a:extLst>
                </p:cNvPr>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3" name="椭圆 18">
                  <a:extLst>
                    <a:ext uri="{FF2B5EF4-FFF2-40B4-BE49-F238E27FC236}">
                      <a16:creationId xmlns:a16="http://schemas.microsoft.com/office/drawing/2014/main" xmlns="" id="{DB75736C-3675-3C44-A926-F9AA722D805E}"/>
                    </a:ext>
                  </a:extLst>
                </p:cNvPr>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4" name="椭圆 19">
                  <a:extLst>
                    <a:ext uri="{FF2B5EF4-FFF2-40B4-BE49-F238E27FC236}">
                      <a16:creationId xmlns:a16="http://schemas.microsoft.com/office/drawing/2014/main" xmlns="" id="{79C0A07C-ADCA-F44A-86AB-B124F051B280}"/>
                    </a:ext>
                  </a:extLst>
                </p:cNvPr>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5" name="椭圆 20">
                  <a:extLst>
                    <a:ext uri="{FF2B5EF4-FFF2-40B4-BE49-F238E27FC236}">
                      <a16:creationId xmlns:a16="http://schemas.microsoft.com/office/drawing/2014/main" xmlns="" id="{4C6F6F8C-69C9-414D-963D-DCDE83D6D688}"/>
                    </a:ext>
                  </a:extLst>
                </p:cNvPr>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6" name="椭圆 21">
                  <a:extLst>
                    <a:ext uri="{FF2B5EF4-FFF2-40B4-BE49-F238E27FC236}">
                      <a16:creationId xmlns:a16="http://schemas.microsoft.com/office/drawing/2014/main" xmlns="" id="{2B87B347-732F-5846-8E8F-AD2B76C0CFB9}"/>
                    </a:ext>
                  </a:extLst>
                </p:cNvPr>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7" name="椭圆 22">
                  <a:extLst>
                    <a:ext uri="{FF2B5EF4-FFF2-40B4-BE49-F238E27FC236}">
                      <a16:creationId xmlns:a16="http://schemas.microsoft.com/office/drawing/2014/main" xmlns="" id="{8B1E8517-5F15-CE40-AFFA-30A19F8BE8B9}"/>
                    </a:ext>
                  </a:extLst>
                </p:cNvPr>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8" name="椭圆 23">
                  <a:extLst>
                    <a:ext uri="{FF2B5EF4-FFF2-40B4-BE49-F238E27FC236}">
                      <a16:creationId xmlns:a16="http://schemas.microsoft.com/office/drawing/2014/main" xmlns="" id="{44946104-EAC6-D848-921F-1296C25F2234}"/>
                    </a:ext>
                  </a:extLst>
                </p:cNvPr>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9" name="椭圆 24">
                  <a:extLst>
                    <a:ext uri="{FF2B5EF4-FFF2-40B4-BE49-F238E27FC236}">
                      <a16:creationId xmlns:a16="http://schemas.microsoft.com/office/drawing/2014/main" xmlns="" id="{05AA131D-1EFD-9D49-83EA-192F91E49816}"/>
                    </a:ext>
                  </a:extLst>
                </p:cNvPr>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0" name="椭圆 25">
                  <a:extLst>
                    <a:ext uri="{FF2B5EF4-FFF2-40B4-BE49-F238E27FC236}">
                      <a16:creationId xmlns:a16="http://schemas.microsoft.com/office/drawing/2014/main" xmlns="" id="{E58CB872-2DA6-E341-8F0D-0BA298282660}"/>
                    </a:ext>
                  </a:extLst>
                </p:cNvPr>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6" name="矩形 80">
              <a:extLst>
                <a:ext uri="{FF2B5EF4-FFF2-40B4-BE49-F238E27FC236}">
                  <a16:creationId xmlns:a16="http://schemas.microsoft.com/office/drawing/2014/main" xmlns="" id="{8155AA06-CCA8-C042-B0A2-E5D8D316CCA7}"/>
                </a:ext>
              </a:extLst>
            </p:cNvPr>
            <p:cNvSpPr>
              <a:spLocks noChangeArrowheads="1"/>
            </p:cNvSpPr>
            <p:nvPr/>
          </p:nvSpPr>
          <p:spPr bwMode="auto">
            <a:xfrm>
              <a:off x="971273" y="385651"/>
              <a:ext cx="31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zh-CN" sz="3200" b="1" dirty="0">
                  <a:solidFill>
                    <a:schemeClr val="bg1"/>
                  </a:solidFill>
                  <a:latin typeface="Century Gothic" panose="020B0502020202020204" pitchFamily="34" charset="0"/>
                  <a:ea typeface="微软雅黑" pitchFamily="34" charset="-122"/>
                </a:rPr>
                <a:t>Reference</a:t>
              </a:r>
              <a:endParaRPr lang="zh-CN" altLang="en-US" sz="3200" b="1" dirty="0">
                <a:solidFill>
                  <a:schemeClr val="bg1"/>
                </a:solidFill>
                <a:latin typeface="Century Gothic" panose="020B0502020202020204" pitchFamily="34" charset="0"/>
                <a:ea typeface="微软雅黑" pitchFamily="34" charset="-122"/>
              </a:endParaRPr>
            </a:p>
          </p:txBody>
        </p:sp>
      </p:grpSp>
    </p:spTree>
    <p:extLst>
      <p:ext uri="{BB962C8B-B14F-4D97-AF65-F5344CB8AC3E}">
        <p14:creationId xmlns:p14="http://schemas.microsoft.com/office/powerpoint/2010/main" val="1803703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sharpenSoften amount="-61000"/>
                    </a14:imgEffect>
                    <a14:imgEffect>
                      <a14:brightnessContrast bright="-55000" contrast="2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a:spLocks noChangeArrowheads="1"/>
          </p:cNvSpPr>
          <p:nvPr/>
        </p:nvSpPr>
        <p:spPr bwMode="auto">
          <a:xfrm>
            <a:off x="1577578" y="2843213"/>
            <a:ext cx="92416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dist" eaLnBrk="1" hangingPunct="1"/>
            <a:r>
              <a:rPr lang="en-US" altLang="zh-CN" sz="4800" dirty="0">
                <a:solidFill>
                  <a:srgbClr val="FFFFFF"/>
                </a:solidFill>
                <a:latin typeface="Century Gothic" panose="020B0502020202020204" pitchFamily="34" charset="0"/>
                <a:ea typeface="微软雅黑" pitchFamily="34" charset="-122"/>
              </a:rPr>
              <a:t>THANKS FOR YOU ATTENTION</a:t>
            </a:r>
            <a:r>
              <a:rPr lang="zh-CN" altLang="en-US" sz="4800" dirty="0">
                <a:solidFill>
                  <a:srgbClr val="FFFFFF"/>
                </a:solidFill>
                <a:latin typeface="Century Gothic" panose="020B0502020202020204" pitchFamily="34" charset="0"/>
                <a:ea typeface="微软雅黑" pitchFamily="34" charset="-122"/>
              </a:rPr>
              <a: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sharpenSoften amount="-61000"/>
                    </a14:imgEffect>
                    <a14:imgEffect>
                      <a14:brightnessContrast bright="-55000" contrast="25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2" name="组合 1"/>
          <p:cNvGrpSpPr>
            <a:grpSpLocks/>
          </p:cNvGrpSpPr>
          <p:nvPr/>
        </p:nvGrpSpPr>
        <p:grpSpPr bwMode="auto">
          <a:xfrm>
            <a:off x="546100" y="385763"/>
            <a:ext cx="2746374" cy="584200"/>
            <a:chOff x="546100" y="385651"/>
            <a:chExt cx="2746944" cy="584775"/>
          </a:xfrm>
        </p:grpSpPr>
        <p:grpSp>
          <p:nvGrpSpPr>
            <p:cNvPr id="3103" name="组合 1"/>
            <p:cNvGrpSpPr>
              <a:grpSpLocks/>
            </p:cNvGrpSpPr>
            <p:nvPr/>
          </p:nvGrpSpPr>
          <p:grpSpPr bwMode="auto">
            <a:xfrm>
              <a:off x="546100" y="404002"/>
              <a:ext cx="584200" cy="549275"/>
              <a:chOff x="0" y="0"/>
              <a:chExt cx="648285" cy="609713"/>
            </a:xfrm>
          </p:grpSpPr>
          <p:grpSp>
            <p:nvGrpSpPr>
              <p:cNvPr id="3105" name="组合 2"/>
              <p:cNvGrpSpPr>
                <a:grpSpLocks/>
              </p:cNvGrpSpPr>
              <p:nvPr/>
            </p:nvGrpSpPr>
            <p:grpSpPr bwMode="auto">
              <a:xfrm>
                <a:off x="0" y="0"/>
                <a:ext cx="432385" cy="432385"/>
                <a:chOff x="0" y="0"/>
                <a:chExt cx="4004677" cy="4004677"/>
              </a:xfrm>
            </p:grpSpPr>
            <p:grpSp>
              <p:nvGrpSpPr>
                <p:cNvPr id="3158" name="组合 55"/>
                <p:cNvGrpSpPr>
                  <a:grpSpLocks/>
                </p:cNvGrpSpPr>
                <p:nvPr/>
              </p:nvGrpSpPr>
              <p:grpSpPr bwMode="auto">
                <a:xfrm>
                  <a:off x="190939" y="246027"/>
                  <a:ext cx="3606099" cy="3570272"/>
                  <a:chOff x="0" y="0"/>
                  <a:chExt cx="3606099" cy="3570272"/>
                </a:xfrm>
              </p:grpSpPr>
              <p:sp>
                <p:nvSpPr>
                  <p:cNvPr id="31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1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3106" name="组合 3"/>
              <p:cNvGrpSpPr>
                <a:grpSpLocks/>
              </p:cNvGrpSpPr>
              <p:nvPr/>
            </p:nvGrpSpPr>
            <p:grpSpPr bwMode="auto">
              <a:xfrm>
                <a:off x="215900" y="0"/>
                <a:ext cx="432385" cy="432385"/>
                <a:chOff x="0" y="0"/>
                <a:chExt cx="4004677" cy="4004677"/>
              </a:xfrm>
            </p:grpSpPr>
            <p:grpSp>
              <p:nvGrpSpPr>
                <p:cNvPr id="3133" name="组合 30"/>
                <p:cNvGrpSpPr>
                  <a:grpSpLocks/>
                </p:cNvGrpSpPr>
                <p:nvPr/>
              </p:nvGrpSpPr>
              <p:grpSpPr bwMode="auto">
                <a:xfrm>
                  <a:off x="190939" y="246027"/>
                  <a:ext cx="3606099" cy="3570272"/>
                  <a:chOff x="0" y="0"/>
                  <a:chExt cx="3606099" cy="3570272"/>
                </a:xfrm>
              </p:grpSpPr>
              <p:sp>
                <p:nvSpPr>
                  <p:cNvPr id="31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1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3107" name="组合 4"/>
              <p:cNvGrpSpPr>
                <a:grpSpLocks/>
              </p:cNvGrpSpPr>
              <p:nvPr/>
            </p:nvGrpSpPr>
            <p:grpSpPr bwMode="auto">
              <a:xfrm>
                <a:off x="115763" y="177328"/>
                <a:ext cx="432385" cy="432385"/>
                <a:chOff x="0" y="0"/>
                <a:chExt cx="4004677" cy="4004677"/>
              </a:xfrm>
            </p:grpSpPr>
            <p:grpSp>
              <p:nvGrpSpPr>
                <p:cNvPr id="3108" name="组合 5"/>
                <p:cNvGrpSpPr>
                  <a:grpSpLocks/>
                </p:cNvGrpSpPr>
                <p:nvPr/>
              </p:nvGrpSpPr>
              <p:grpSpPr bwMode="auto">
                <a:xfrm>
                  <a:off x="190939" y="246027"/>
                  <a:ext cx="3606099" cy="3570272"/>
                  <a:chOff x="0" y="0"/>
                  <a:chExt cx="3606099" cy="3570272"/>
                </a:xfrm>
              </p:grpSpPr>
              <p:sp>
                <p:nvSpPr>
                  <p:cNvPr id="31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10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1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3104" name="矩形 80"/>
            <p:cNvSpPr>
              <a:spLocks noChangeArrowheads="1"/>
            </p:cNvSpPr>
            <p:nvPr/>
          </p:nvSpPr>
          <p:spPr bwMode="auto">
            <a:xfrm>
              <a:off x="1155665" y="385651"/>
              <a:ext cx="21373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r>
                <a:rPr lang="en-US" altLang="zh-CN" sz="3200" b="1" dirty="0">
                  <a:solidFill>
                    <a:schemeClr val="bg1"/>
                  </a:solidFill>
                  <a:latin typeface="Century Gothic" panose="020B0502020202020204" pitchFamily="34" charset="0"/>
                  <a:ea typeface="微软雅黑" pitchFamily="34" charset="-122"/>
                </a:rPr>
                <a:t>CATALOG</a:t>
              </a:r>
            </a:p>
          </p:txBody>
        </p:sp>
      </p:grpSp>
      <p:grpSp>
        <p:nvGrpSpPr>
          <p:cNvPr id="7" name="组合 6"/>
          <p:cNvGrpSpPr/>
          <p:nvPr/>
        </p:nvGrpSpPr>
        <p:grpSpPr>
          <a:xfrm>
            <a:off x="-31750" y="1987241"/>
            <a:ext cx="12449970" cy="4865997"/>
            <a:chOff x="-31750" y="1987241"/>
            <a:chExt cx="12449970" cy="4865997"/>
          </a:xfrm>
        </p:grpSpPr>
        <p:sp>
          <p:nvSpPr>
            <p:cNvPr id="3075" name="Line 29"/>
            <p:cNvSpPr>
              <a:spLocks noChangeShapeType="1"/>
            </p:cNvSpPr>
            <p:nvPr/>
          </p:nvSpPr>
          <p:spPr bwMode="auto">
            <a:xfrm flipH="1">
              <a:off x="-4763" y="6456363"/>
              <a:ext cx="2479676" cy="200025"/>
            </a:xfrm>
            <a:prstGeom prst="line">
              <a:avLst/>
            </a:prstGeom>
            <a:noFill/>
            <a:ln w="12700">
              <a:solidFill>
                <a:srgbClr val="ADBA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 name="Line 30"/>
            <p:cNvSpPr>
              <a:spLocks noChangeShapeType="1"/>
            </p:cNvSpPr>
            <p:nvPr/>
          </p:nvSpPr>
          <p:spPr bwMode="auto">
            <a:xfrm flipH="1">
              <a:off x="-4763" y="4311650"/>
              <a:ext cx="536576" cy="2344738"/>
            </a:xfrm>
            <a:prstGeom prst="line">
              <a:avLst/>
            </a:prstGeom>
            <a:noFill/>
            <a:ln w="12700">
              <a:solidFill>
                <a:srgbClr val="ADBA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7" name="AutoShape 31"/>
            <p:cNvSpPr>
              <a:spLocks/>
            </p:cNvSpPr>
            <p:nvPr/>
          </p:nvSpPr>
          <p:spPr bwMode="auto">
            <a:xfrm>
              <a:off x="1414463" y="3943350"/>
              <a:ext cx="201612" cy="201613"/>
            </a:xfrm>
            <a:custGeom>
              <a:avLst/>
              <a:gdLst>
                <a:gd name="T0" fmla="*/ 0 w 21600"/>
                <a:gd name="T1" fmla="*/ 8782542 h 21600"/>
                <a:gd name="T2" fmla="*/ 8782368 w 21600"/>
                <a:gd name="T3" fmla="*/ 0 h 21600"/>
                <a:gd name="T4" fmla="*/ 17564736 w 21600"/>
                <a:gd name="T5" fmla="*/ 8782542 h 21600"/>
                <a:gd name="T6" fmla="*/ 8782368 w 21600"/>
                <a:gd name="T7" fmla="*/ 17565001 h 21600"/>
                <a:gd name="T8" fmla="*/ 0 w 21600"/>
                <a:gd name="T9" fmla="*/ 8782542 h 21600"/>
                <a:gd name="T10" fmla="*/ 4391184 w 21600"/>
                <a:gd name="T11" fmla="*/ 8782542 h 21600"/>
                <a:gd name="T12" fmla="*/ 8782368 w 21600"/>
                <a:gd name="T13" fmla="*/ 13173767 h 21600"/>
                <a:gd name="T14" fmla="*/ 13173552 w 21600"/>
                <a:gd name="T15" fmla="*/ 8782542 h 21600"/>
                <a:gd name="T16" fmla="*/ 8782368 w 21600"/>
                <a:gd name="T17" fmla="*/ 4391224 h 21600"/>
                <a:gd name="T18" fmla="*/ 4391184 w 21600"/>
                <a:gd name="T19" fmla="*/ 8782542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78" name="AutoShape 32"/>
            <p:cNvSpPr>
              <a:spLocks/>
            </p:cNvSpPr>
            <p:nvPr/>
          </p:nvSpPr>
          <p:spPr bwMode="auto">
            <a:xfrm>
              <a:off x="2139950" y="4579938"/>
              <a:ext cx="200025" cy="201612"/>
            </a:xfrm>
            <a:custGeom>
              <a:avLst/>
              <a:gdLst>
                <a:gd name="T0" fmla="*/ 0 w 21600"/>
                <a:gd name="T1" fmla="*/ 8782368 h 21600"/>
                <a:gd name="T2" fmla="*/ 8576646 w 21600"/>
                <a:gd name="T3" fmla="*/ 0 h 21600"/>
                <a:gd name="T4" fmla="*/ 17153209 w 21600"/>
                <a:gd name="T5" fmla="*/ 8782368 h 21600"/>
                <a:gd name="T6" fmla="*/ 8576646 w 21600"/>
                <a:gd name="T7" fmla="*/ 17564736 h 21600"/>
                <a:gd name="T8" fmla="*/ 0 w 21600"/>
                <a:gd name="T9" fmla="*/ 8782368 h 21600"/>
                <a:gd name="T10" fmla="*/ 4288277 w 21600"/>
                <a:gd name="T11" fmla="*/ 8782368 h 21600"/>
                <a:gd name="T12" fmla="*/ 8576646 w 21600"/>
                <a:gd name="T13" fmla="*/ 13173552 h 21600"/>
                <a:gd name="T14" fmla="*/ 12864923 w 21600"/>
                <a:gd name="T15" fmla="*/ 8782368 h 21600"/>
                <a:gd name="T16" fmla="*/ 8576646 w 21600"/>
                <a:gd name="T17" fmla="*/ 4391184 h 21600"/>
                <a:gd name="T18" fmla="*/ 4288277 w 21600"/>
                <a:gd name="T19" fmla="*/ 8782368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79" name="AutoShape 33"/>
            <p:cNvSpPr>
              <a:spLocks/>
            </p:cNvSpPr>
            <p:nvPr/>
          </p:nvSpPr>
          <p:spPr bwMode="auto">
            <a:xfrm>
              <a:off x="2552700" y="5514975"/>
              <a:ext cx="201613" cy="201613"/>
            </a:xfrm>
            <a:custGeom>
              <a:avLst/>
              <a:gdLst>
                <a:gd name="T0" fmla="*/ 0 w 21600"/>
                <a:gd name="T1" fmla="*/ 8782542 h 21600"/>
                <a:gd name="T2" fmla="*/ 8782542 w 21600"/>
                <a:gd name="T3" fmla="*/ 0 h 21600"/>
                <a:gd name="T4" fmla="*/ 17565001 w 21600"/>
                <a:gd name="T5" fmla="*/ 8782542 h 21600"/>
                <a:gd name="T6" fmla="*/ 8782542 w 21600"/>
                <a:gd name="T7" fmla="*/ 17565001 h 21600"/>
                <a:gd name="T8" fmla="*/ 0 w 21600"/>
                <a:gd name="T9" fmla="*/ 8782542 h 21600"/>
                <a:gd name="T10" fmla="*/ 4391224 w 21600"/>
                <a:gd name="T11" fmla="*/ 8782542 h 21600"/>
                <a:gd name="T12" fmla="*/ 8782542 w 21600"/>
                <a:gd name="T13" fmla="*/ 13173767 h 21600"/>
                <a:gd name="T14" fmla="*/ 13173767 w 21600"/>
                <a:gd name="T15" fmla="*/ 8782542 h 21600"/>
                <a:gd name="T16" fmla="*/ 8782542 w 21600"/>
                <a:gd name="T17" fmla="*/ 4391224 h 21600"/>
                <a:gd name="T18" fmla="*/ 4391224 w 21600"/>
                <a:gd name="T19" fmla="*/ 8782542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80" name="Line 34"/>
            <p:cNvSpPr>
              <a:spLocks noChangeShapeType="1"/>
            </p:cNvSpPr>
            <p:nvPr/>
          </p:nvSpPr>
          <p:spPr bwMode="auto">
            <a:xfrm flipH="1">
              <a:off x="-4763" y="4125913"/>
              <a:ext cx="1465263" cy="2530475"/>
            </a:xfrm>
            <a:prstGeom prst="line">
              <a:avLst/>
            </a:prstGeom>
            <a:noFill/>
            <a:ln w="12700">
              <a:solidFill>
                <a:srgbClr val="ADBA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1" name="Line 35"/>
            <p:cNvSpPr>
              <a:spLocks noChangeShapeType="1"/>
            </p:cNvSpPr>
            <p:nvPr/>
          </p:nvSpPr>
          <p:spPr bwMode="auto">
            <a:xfrm flipH="1">
              <a:off x="-4763" y="5648325"/>
              <a:ext cx="2546351" cy="1008063"/>
            </a:xfrm>
            <a:prstGeom prst="line">
              <a:avLst/>
            </a:prstGeom>
            <a:noFill/>
            <a:ln w="12700">
              <a:solidFill>
                <a:srgbClr val="ADBA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2" name="Line 36"/>
            <p:cNvSpPr>
              <a:spLocks noChangeShapeType="1"/>
            </p:cNvSpPr>
            <p:nvPr/>
          </p:nvSpPr>
          <p:spPr bwMode="auto">
            <a:xfrm flipH="1">
              <a:off x="-4763" y="2688771"/>
              <a:ext cx="1779134" cy="3967617"/>
            </a:xfrm>
            <a:prstGeom prst="line">
              <a:avLst/>
            </a:prstGeom>
            <a:noFill/>
            <a:ln w="12700">
              <a:solidFill>
                <a:srgbClr val="ADBA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3" name="Line 37"/>
            <p:cNvSpPr>
              <a:spLocks noChangeShapeType="1"/>
            </p:cNvSpPr>
            <p:nvPr/>
          </p:nvSpPr>
          <p:spPr bwMode="auto">
            <a:xfrm flipH="1">
              <a:off x="-4764" y="3817939"/>
              <a:ext cx="2144713" cy="2838450"/>
            </a:xfrm>
            <a:prstGeom prst="line">
              <a:avLst/>
            </a:prstGeom>
            <a:noFill/>
            <a:ln w="12700">
              <a:solidFill>
                <a:srgbClr val="ADBA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4" name="Line 38"/>
            <p:cNvSpPr>
              <a:spLocks noChangeShapeType="1"/>
            </p:cNvSpPr>
            <p:nvPr/>
          </p:nvSpPr>
          <p:spPr bwMode="auto">
            <a:xfrm flipH="1">
              <a:off x="-4763" y="5081588"/>
              <a:ext cx="2503488" cy="1574800"/>
            </a:xfrm>
            <a:prstGeom prst="line">
              <a:avLst/>
            </a:prstGeom>
            <a:noFill/>
            <a:ln w="12700">
              <a:solidFill>
                <a:srgbClr val="ADBA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5" name="Line 39"/>
            <p:cNvSpPr>
              <a:spLocks noChangeShapeType="1"/>
            </p:cNvSpPr>
            <p:nvPr/>
          </p:nvSpPr>
          <p:spPr bwMode="auto">
            <a:xfrm flipH="1">
              <a:off x="-4763" y="6000750"/>
              <a:ext cx="3400426" cy="655638"/>
            </a:xfrm>
            <a:prstGeom prst="line">
              <a:avLst/>
            </a:prstGeom>
            <a:noFill/>
            <a:ln w="12700">
              <a:solidFill>
                <a:srgbClr val="ADBA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6" name="Arc 41@|5FFC:10921638|FBC:16777215|LFC:6902852|LBC:16777215"/>
            <p:cNvSpPr>
              <a:spLocks/>
            </p:cNvSpPr>
            <p:nvPr/>
          </p:nvSpPr>
          <p:spPr bwMode="auto">
            <a:xfrm>
              <a:off x="0" y="4884738"/>
              <a:ext cx="2000250" cy="1968500"/>
            </a:xfrm>
            <a:custGeom>
              <a:avLst/>
              <a:gdLst>
                <a:gd name="T0" fmla="*/ -797507 w 21600"/>
                <a:gd name="T1" fmla="*/ 0 h 21600"/>
                <a:gd name="T2" fmla="*/ 2147483647 w 21600"/>
                <a:gd name="T3" fmla="*/ 2147483647 h 21600"/>
                <a:gd name="T4" fmla="*/ -797507 w 21600"/>
                <a:gd name="T5" fmla="*/ 0 h 21600"/>
                <a:gd name="T6" fmla="*/ 2147483647 w 21600"/>
                <a:gd name="T7" fmla="*/ 2147483647 h 21600"/>
                <a:gd name="T8" fmla="*/ 0 w 21600"/>
                <a:gd name="T9" fmla="*/ 2147483647 h 21600"/>
                <a:gd name="T10" fmla="*/ -797507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87" name="Line 42@|9FFC:0|FBC:0|LFC:10921638|LBC:16777215"/>
            <p:cNvSpPr>
              <a:spLocks noChangeShapeType="1"/>
            </p:cNvSpPr>
            <p:nvPr/>
          </p:nvSpPr>
          <p:spPr bwMode="auto">
            <a:xfrm flipH="1">
              <a:off x="-31750" y="4724400"/>
              <a:ext cx="2211388" cy="2076450"/>
            </a:xfrm>
            <a:prstGeom prst="line">
              <a:avLst/>
            </a:prstGeom>
            <a:noFill/>
            <a:ln w="12700">
              <a:solidFill>
                <a:srgbClr val="ADBA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8" name="Arc 44@|5FFC:14657585|FBC:16777215|LFC:6902852|LBC:16777215"/>
            <p:cNvSpPr>
              <a:spLocks/>
            </p:cNvSpPr>
            <p:nvPr/>
          </p:nvSpPr>
          <p:spPr bwMode="auto">
            <a:xfrm>
              <a:off x="0" y="5018088"/>
              <a:ext cx="1870075" cy="1835150"/>
            </a:xfrm>
            <a:custGeom>
              <a:avLst/>
              <a:gdLst>
                <a:gd name="T0" fmla="*/ -652102 w 21600"/>
                <a:gd name="T1" fmla="*/ 0 h 21600"/>
                <a:gd name="T2" fmla="*/ 2147483647 w 21600"/>
                <a:gd name="T3" fmla="*/ 2147483647 h 21600"/>
                <a:gd name="T4" fmla="*/ -652102 w 21600"/>
                <a:gd name="T5" fmla="*/ 0 h 21600"/>
                <a:gd name="T6" fmla="*/ 2147483647 w 21600"/>
                <a:gd name="T7" fmla="*/ 2147483647 h 21600"/>
                <a:gd name="T8" fmla="*/ 0 w 21600"/>
                <a:gd name="T9" fmla="*/ 2147483647 h 21600"/>
                <a:gd name="T10" fmla="*/ -652102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90" name="AutoShape 50"/>
            <p:cNvSpPr>
              <a:spLocks/>
            </p:cNvSpPr>
            <p:nvPr/>
          </p:nvSpPr>
          <p:spPr bwMode="auto">
            <a:xfrm>
              <a:off x="3359150" y="5657850"/>
              <a:ext cx="577850" cy="577850"/>
            </a:xfrm>
            <a:custGeom>
              <a:avLst/>
              <a:gdLst>
                <a:gd name="T0" fmla="*/ 0 w 21600"/>
                <a:gd name="T1" fmla="*/ 206779690 h 21600"/>
                <a:gd name="T2" fmla="*/ 206779690 w 21600"/>
                <a:gd name="T3" fmla="*/ 0 h 21600"/>
                <a:gd name="T4" fmla="*/ 413559353 w 21600"/>
                <a:gd name="T5" fmla="*/ 206779690 h 21600"/>
                <a:gd name="T6" fmla="*/ 206779690 w 21600"/>
                <a:gd name="T7" fmla="*/ 413559353 h 21600"/>
                <a:gd name="T8" fmla="*/ 0 w 21600"/>
                <a:gd name="T9" fmla="*/ 206779690 h 21600"/>
                <a:gd name="T10" fmla="*/ 103390206 w 21600"/>
                <a:gd name="T11" fmla="*/ 206779690 h 21600"/>
                <a:gd name="T12" fmla="*/ 206779690 w 21600"/>
                <a:gd name="T13" fmla="*/ 310169869 h 21600"/>
                <a:gd name="T14" fmla="*/ 310169869 w 21600"/>
                <a:gd name="T15" fmla="*/ 206779690 h 21600"/>
                <a:gd name="T16" fmla="*/ 206779690 w 21600"/>
                <a:gd name="T17" fmla="*/ 103390206 h 21600"/>
                <a:gd name="T18" fmla="*/ 103390206 w 21600"/>
                <a:gd name="T19" fmla="*/ 20677969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91" name="AutoShape 55"/>
            <p:cNvSpPr>
              <a:spLocks/>
            </p:cNvSpPr>
            <p:nvPr/>
          </p:nvSpPr>
          <p:spPr bwMode="auto">
            <a:xfrm>
              <a:off x="1657949" y="2152619"/>
              <a:ext cx="577850" cy="577850"/>
            </a:xfrm>
            <a:custGeom>
              <a:avLst/>
              <a:gdLst>
                <a:gd name="T0" fmla="*/ 0 w 21600"/>
                <a:gd name="T1" fmla="*/ 206779690 h 21600"/>
                <a:gd name="T2" fmla="*/ 206779690 w 21600"/>
                <a:gd name="T3" fmla="*/ 0 h 21600"/>
                <a:gd name="T4" fmla="*/ 413559353 w 21600"/>
                <a:gd name="T5" fmla="*/ 206779690 h 21600"/>
                <a:gd name="T6" fmla="*/ 206779690 w 21600"/>
                <a:gd name="T7" fmla="*/ 413559353 h 21600"/>
                <a:gd name="T8" fmla="*/ 0 w 21600"/>
                <a:gd name="T9" fmla="*/ 206779690 h 21600"/>
                <a:gd name="T10" fmla="*/ 103390206 w 21600"/>
                <a:gd name="T11" fmla="*/ 206779690 h 21600"/>
                <a:gd name="T12" fmla="*/ 206779690 w 21600"/>
                <a:gd name="T13" fmla="*/ 310169869 h 21600"/>
                <a:gd name="T14" fmla="*/ 310169869 w 21600"/>
                <a:gd name="T15" fmla="*/ 206779690 h 21600"/>
                <a:gd name="T16" fmla="*/ 206779690 w 21600"/>
                <a:gd name="T17" fmla="*/ 103390206 h 21600"/>
                <a:gd name="T18" fmla="*/ 103390206 w 21600"/>
                <a:gd name="T19" fmla="*/ 20677969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92" name="AutoShape 56"/>
            <p:cNvSpPr>
              <a:spLocks/>
            </p:cNvSpPr>
            <p:nvPr/>
          </p:nvSpPr>
          <p:spPr bwMode="auto">
            <a:xfrm>
              <a:off x="2051050" y="3365500"/>
              <a:ext cx="577850" cy="577850"/>
            </a:xfrm>
            <a:custGeom>
              <a:avLst/>
              <a:gdLst>
                <a:gd name="T0" fmla="*/ 0 w 21600"/>
                <a:gd name="T1" fmla="*/ 206779690 h 21600"/>
                <a:gd name="T2" fmla="*/ 206779690 w 21600"/>
                <a:gd name="T3" fmla="*/ 0 h 21600"/>
                <a:gd name="T4" fmla="*/ 413559353 w 21600"/>
                <a:gd name="T5" fmla="*/ 206779690 h 21600"/>
                <a:gd name="T6" fmla="*/ 206779690 w 21600"/>
                <a:gd name="T7" fmla="*/ 413559353 h 21600"/>
                <a:gd name="T8" fmla="*/ 0 w 21600"/>
                <a:gd name="T9" fmla="*/ 206779690 h 21600"/>
                <a:gd name="T10" fmla="*/ 103390206 w 21600"/>
                <a:gd name="T11" fmla="*/ 206779690 h 21600"/>
                <a:gd name="T12" fmla="*/ 206779690 w 21600"/>
                <a:gd name="T13" fmla="*/ 310169869 h 21600"/>
                <a:gd name="T14" fmla="*/ 310169869 w 21600"/>
                <a:gd name="T15" fmla="*/ 206779690 h 21600"/>
                <a:gd name="T16" fmla="*/ 206779690 w 21600"/>
                <a:gd name="T17" fmla="*/ 103390206 h 21600"/>
                <a:gd name="T18" fmla="*/ 103390206 w 21600"/>
                <a:gd name="T19" fmla="*/ 20677969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93" name="AutoShape 57"/>
            <p:cNvSpPr>
              <a:spLocks/>
            </p:cNvSpPr>
            <p:nvPr/>
          </p:nvSpPr>
          <p:spPr bwMode="auto">
            <a:xfrm>
              <a:off x="2436813" y="4681538"/>
              <a:ext cx="577850" cy="577850"/>
            </a:xfrm>
            <a:custGeom>
              <a:avLst/>
              <a:gdLst>
                <a:gd name="T0" fmla="*/ 0 w 21600"/>
                <a:gd name="T1" fmla="*/ 206779690 h 21600"/>
                <a:gd name="T2" fmla="*/ 206779690 w 21600"/>
                <a:gd name="T3" fmla="*/ 0 h 21600"/>
                <a:gd name="T4" fmla="*/ 413559353 w 21600"/>
                <a:gd name="T5" fmla="*/ 206779690 h 21600"/>
                <a:gd name="T6" fmla="*/ 206779690 w 21600"/>
                <a:gd name="T7" fmla="*/ 413559353 h 21600"/>
                <a:gd name="T8" fmla="*/ 0 w 21600"/>
                <a:gd name="T9" fmla="*/ 206779690 h 21600"/>
                <a:gd name="T10" fmla="*/ 103390206 w 21600"/>
                <a:gd name="T11" fmla="*/ 206779690 h 21600"/>
                <a:gd name="T12" fmla="*/ 206779690 w 21600"/>
                <a:gd name="T13" fmla="*/ 310169869 h 21600"/>
                <a:gd name="T14" fmla="*/ 310169869 w 21600"/>
                <a:gd name="T15" fmla="*/ 206779690 h 21600"/>
                <a:gd name="T16" fmla="*/ 206779690 w 21600"/>
                <a:gd name="T17" fmla="*/ 103390206 h 21600"/>
                <a:gd name="T18" fmla="*/ 103390206 w 21600"/>
                <a:gd name="T19" fmla="*/ 20677969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94" name="AutoShape 58"/>
            <p:cNvSpPr>
              <a:spLocks/>
            </p:cNvSpPr>
            <p:nvPr/>
          </p:nvSpPr>
          <p:spPr bwMode="auto">
            <a:xfrm>
              <a:off x="454025" y="4110038"/>
              <a:ext cx="200025" cy="200025"/>
            </a:xfrm>
            <a:custGeom>
              <a:avLst/>
              <a:gdLst>
                <a:gd name="T0" fmla="*/ 0 w 21600"/>
                <a:gd name="T1" fmla="*/ 8576646 h 21600"/>
                <a:gd name="T2" fmla="*/ 8576646 w 21600"/>
                <a:gd name="T3" fmla="*/ 0 h 21600"/>
                <a:gd name="T4" fmla="*/ 17153209 w 21600"/>
                <a:gd name="T5" fmla="*/ 8576646 h 21600"/>
                <a:gd name="T6" fmla="*/ 8576646 w 21600"/>
                <a:gd name="T7" fmla="*/ 17153209 h 21600"/>
                <a:gd name="T8" fmla="*/ 0 w 21600"/>
                <a:gd name="T9" fmla="*/ 8576646 h 21600"/>
                <a:gd name="T10" fmla="*/ 4288277 w 21600"/>
                <a:gd name="T11" fmla="*/ 8576646 h 21600"/>
                <a:gd name="T12" fmla="*/ 8576646 w 21600"/>
                <a:gd name="T13" fmla="*/ 12864923 h 21600"/>
                <a:gd name="T14" fmla="*/ 12864923 w 21600"/>
                <a:gd name="T15" fmla="*/ 8576646 h 21600"/>
                <a:gd name="T16" fmla="*/ 8576646 w 21600"/>
                <a:gd name="T17" fmla="*/ 4288277 h 21600"/>
                <a:gd name="T18" fmla="*/ 4288277 w 21600"/>
                <a:gd name="T19" fmla="*/ 8576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95" name="AutoShape 59"/>
            <p:cNvSpPr>
              <a:spLocks/>
            </p:cNvSpPr>
            <p:nvPr/>
          </p:nvSpPr>
          <p:spPr bwMode="auto">
            <a:xfrm>
              <a:off x="2495550" y="6367463"/>
              <a:ext cx="201613" cy="200025"/>
            </a:xfrm>
            <a:custGeom>
              <a:avLst/>
              <a:gdLst>
                <a:gd name="T0" fmla="*/ 0 w 21600"/>
                <a:gd name="T1" fmla="*/ 8576646 h 21600"/>
                <a:gd name="T2" fmla="*/ 8782542 w 21600"/>
                <a:gd name="T3" fmla="*/ 0 h 21600"/>
                <a:gd name="T4" fmla="*/ 17565001 w 21600"/>
                <a:gd name="T5" fmla="*/ 8576646 h 21600"/>
                <a:gd name="T6" fmla="*/ 8782542 w 21600"/>
                <a:gd name="T7" fmla="*/ 17153209 h 21600"/>
                <a:gd name="T8" fmla="*/ 0 w 21600"/>
                <a:gd name="T9" fmla="*/ 8576646 h 21600"/>
                <a:gd name="T10" fmla="*/ 4391224 w 21600"/>
                <a:gd name="T11" fmla="*/ 8576646 h 21600"/>
                <a:gd name="T12" fmla="*/ 8782542 w 21600"/>
                <a:gd name="T13" fmla="*/ 12864923 h 21600"/>
                <a:gd name="T14" fmla="*/ 13173767 w 21600"/>
                <a:gd name="T15" fmla="*/ 8576646 h 21600"/>
                <a:gd name="T16" fmla="*/ 8782542 w 21600"/>
                <a:gd name="T17" fmla="*/ 4288277 h 21600"/>
                <a:gd name="T18" fmla="*/ 4391224 w 21600"/>
                <a:gd name="T19" fmla="*/ 8576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 name="TextBox 2">
              <a:extLst>
                <a:ext uri="{FF2B5EF4-FFF2-40B4-BE49-F238E27FC236}">
                  <a16:creationId xmlns:a16="http://schemas.microsoft.com/office/drawing/2014/main" xmlns="" id="{2E1F8EA9-38CE-8C4D-838C-39BC0238D103}"/>
                </a:ext>
              </a:extLst>
            </p:cNvPr>
            <p:cNvSpPr txBox="1"/>
            <p:nvPr/>
          </p:nvSpPr>
          <p:spPr>
            <a:xfrm>
              <a:off x="2243882" y="1987241"/>
              <a:ext cx="8453437" cy="707886"/>
            </a:xfrm>
            <a:prstGeom prst="rect">
              <a:avLst/>
            </a:prstGeom>
            <a:noFill/>
          </p:spPr>
          <p:txBody>
            <a:bodyPr wrap="square" rtlCol="0">
              <a:spAutoFit/>
            </a:bodyPr>
            <a:lstStyle/>
            <a:p>
              <a:r>
                <a:rPr lang="en-US" altLang="zh-CN" sz="4000" b="1" dirty="0">
                  <a:solidFill>
                    <a:schemeClr val="bg1"/>
                  </a:solidFill>
                  <a:latin typeface="Century Gothic" panose="020B0502020202020204" pitchFamily="34" charset="0"/>
                </a:rPr>
                <a:t>D</a:t>
              </a:r>
              <a:r>
                <a:rPr lang="en-US" sz="4000" b="1" dirty="0">
                  <a:solidFill>
                    <a:schemeClr val="bg1"/>
                  </a:solidFill>
                  <a:latin typeface="Century Gothic" panose="020B0502020202020204" pitchFamily="34" charset="0"/>
                </a:rPr>
                <a:t>ata &amp; Business Understanding</a:t>
              </a:r>
            </a:p>
          </p:txBody>
        </p:sp>
        <p:sp>
          <p:nvSpPr>
            <p:cNvPr id="4" name="TextBox 3">
              <a:extLst>
                <a:ext uri="{FF2B5EF4-FFF2-40B4-BE49-F238E27FC236}">
                  <a16:creationId xmlns:a16="http://schemas.microsoft.com/office/drawing/2014/main" xmlns="" id="{AF8F9E62-F881-5848-BFD0-5F0F107A8B15}"/>
                </a:ext>
              </a:extLst>
            </p:cNvPr>
            <p:cNvSpPr txBox="1"/>
            <p:nvPr/>
          </p:nvSpPr>
          <p:spPr>
            <a:xfrm>
              <a:off x="2879726" y="3130021"/>
              <a:ext cx="9538494" cy="1446550"/>
            </a:xfrm>
            <a:prstGeom prst="rect">
              <a:avLst/>
            </a:prstGeom>
            <a:noFill/>
          </p:spPr>
          <p:txBody>
            <a:bodyPr wrap="square" rtlCol="0">
              <a:spAutoFit/>
            </a:bodyPr>
            <a:lstStyle/>
            <a:p>
              <a:r>
                <a:rPr lang="id-ID" altLang="en-US" sz="4000" b="1" dirty="0" err="1">
                  <a:solidFill>
                    <a:schemeClr val="bg1"/>
                  </a:solidFill>
                  <a:latin typeface="Century Gothic" panose="020B0502020202020204" pitchFamily="34" charset="0"/>
                </a:rPr>
                <a:t>Exploratory</a:t>
              </a:r>
              <a:r>
                <a:rPr lang="id-ID" altLang="en-US" sz="4000" b="1" dirty="0">
                  <a:solidFill>
                    <a:schemeClr val="bg1"/>
                  </a:solidFill>
                  <a:latin typeface="Century Gothic" panose="020B0502020202020204" pitchFamily="34" charset="0"/>
                </a:rPr>
                <a:t> Data </a:t>
              </a:r>
              <a:r>
                <a:rPr lang="id-ID" altLang="en-US" sz="4000" b="1" dirty="0" err="1">
                  <a:solidFill>
                    <a:schemeClr val="bg1"/>
                  </a:solidFill>
                  <a:latin typeface="Century Gothic" panose="020B0502020202020204" pitchFamily="34" charset="0"/>
                </a:rPr>
                <a:t>Analysis</a:t>
              </a:r>
              <a:endParaRPr lang="en-US" altLang="zh-CN" sz="4000" b="1" dirty="0">
                <a:solidFill>
                  <a:schemeClr val="bg1"/>
                </a:solidFill>
                <a:latin typeface="Century Gothic" panose="020B0502020202020204" pitchFamily="34" charset="0"/>
              </a:endParaRPr>
            </a:p>
            <a:p>
              <a:endParaRPr lang="en-US" sz="4800" b="1" dirty="0">
                <a:solidFill>
                  <a:schemeClr val="bg1"/>
                </a:solidFill>
              </a:endParaRPr>
            </a:p>
          </p:txBody>
        </p:sp>
        <p:sp>
          <p:nvSpPr>
            <p:cNvPr id="5" name="TextBox 4">
              <a:extLst>
                <a:ext uri="{FF2B5EF4-FFF2-40B4-BE49-F238E27FC236}">
                  <a16:creationId xmlns:a16="http://schemas.microsoft.com/office/drawing/2014/main" xmlns="" id="{0D22E8A0-9646-F545-A68A-DB38FE7A5509}"/>
                </a:ext>
              </a:extLst>
            </p:cNvPr>
            <p:cNvSpPr txBox="1"/>
            <p:nvPr/>
          </p:nvSpPr>
          <p:spPr>
            <a:xfrm>
              <a:off x="3265489" y="4370457"/>
              <a:ext cx="8453437" cy="707886"/>
            </a:xfrm>
            <a:prstGeom prst="rect">
              <a:avLst/>
            </a:prstGeom>
            <a:noFill/>
          </p:spPr>
          <p:txBody>
            <a:bodyPr wrap="square" rtlCol="0">
              <a:spAutoFit/>
            </a:bodyPr>
            <a:lstStyle/>
            <a:p>
              <a:r>
                <a:rPr lang="en-US" altLang="zh-CN" sz="4000" b="1" dirty="0">
                  <a:solidFill>
                    <a:schemeClr val="bg1"/>
                  </a:solidFill>
                  <a:latin typeface="Century Gothic" panose="020B0502020202020204" pitchFamily="34" charset="0"/>
                </a:rPr>
                <a:t>Q</a:t>
              </a:r>
              <a:r>
                <a:rPr lang="en-US" sz="4000" b="1" dirty="0">
                  <a:solidFill>
                    <a:schemeClr val="bg1"/>
                  </a:solidFill>
                  <a:latin typeface="Century Gothic" panose="020B0502020202020204" pitchFamily="34" charset="0"/>
                </a:rPr>
                <a:t>uantitative </a:t>
              </a:r>
              <a:r>
                <a:rPr lang="id-ID" altLang="en-US" sz="4000" b="1" dirty="0">
                  <a:solidFill>
                    <a:schemeClr val="bg1"/>
                  </a:solidFill>
                  <a:latin typeface="Century Gothic" panose="020B0502020202020204" pitchFamily="34" charset="0"/>
                </a:rPr>
                <a:t>Data </a:t>
              </a:r>
              <a:r>
                <a:rPr lang="id-ID" altLang="en-US" sz="4000" b="1" dirty="0" err="1">
                  <a:solidFill>
                    <a:schemeClr val="bg1"/>
                  </a:solidFill>
                  <a:latin typeface="Century Gothic" panose="020B0502020202020204" pitchFamily="34" charset="0"/>
                </a:rPr>
                <a:t>Analysis</a:t>
              </a:r>
              <a:endParaRPr lang="en-US" sz="4000" b="1" dirty="0">
                <a:solidFill>
                  <a:schemeClr val="bg1"/>
                </a:solidFill>
                <a:latin typeface="Century Gothic" panose="020B0502020202020204" pitchFamily="34" charset="0"/>
              </a:endParaRPr>
            </a:p>
          </p:txBody>
        </p:sp>
        <p:sp>
          <p:nvSpPr>
            <p:cNvPr id="6" name="TextBox 5">
              <a:extLst>
                <a:ext uri="{FF2B5EF4-FFF2-40B4-BE49-F238E27FC236}">
                  <a16:creationId xmlns:a16="http://schemas.microsoft.com/office/drawing/2014/main" xmlns="" id="{74222F73-66D0-C749-83A9-80EFAE46BB4A}"/>
                </a:ext>
              </a:extLst>
            </p:cNvPr>
            <p:cNvSpPr txBox="1"/>
            <p:nvPr/>
          </p:nvSpPr>
          <p:spPr>
            <a:xfrm>
              <a:off x="4213225" y="5546547"/>
              <a:ext cx="8054181" cy="707886"/>
            </a:xfrm>
            <a:prstGeom prst="rect">
              <a:avLst/>
            </a:prstGeom>
            <a:noFill/>
          </p:spPr>
          <p:txBody>
            <a:bodyPr wrap="square" rtlCol="0">
              <a:spAutoFit/>
            </a:bodyPr>
            <a:lstStyle/>
            <a:p>
              <a:r>
                <a:rPr lang="en-US" altLang="zh-CN" sz="4000" b="1" dirty="0">
                  <a:solidFill>
                    <a:schemeClr val="bg1"/>
                  </a:solidFill>
                  <a:latin typeface="Century Gothic" panose="020B0502020202020204" pitchFamily="34" charset="0"/>
                </a:rPr>
                <a:t>Q</a:t>
              </a:r>
              <a:r>
                <a:rPr lang="en-US" sz="4000" b="1" dirty="0">
                  <a:solidFill>
                    <a:schemeClr val="bg1"/>
                  </a:solidFill>
                  <a:latin typeface="Century Gothic" panose="020B0502020202020204" pitchFamily="34" charset="0"/>
                </a:rPr>
                <a:t>ualitative </a:t>
              </a:r>
              <a:r>
                <a:rPr lang="id-ID" altLang="en-US" sz="4000" b="1" dirty="0">
                  <a:solidFill>
                    <a:schemeClr val="bg1"/>
                  </a:solidFill>
                  <a:latin typeface="Century Gothic" panose="020B0502020202020204" pitchFamily="34" charset="0"/>
                </a:rPr>
                <a:t>Data </a:t>
              </a:r>
              <a:r>
                <a:rPr lang="id-ID" altLang="en-US" sz="4000" b="1" dirty="0" err="1">
                  <a:solidFill>
                    <a:schemeClr val="bg1"/>
                  </a:solidFill>
                  <a:latin typeface="Century Gothic" panose="020B0502020202020204" pitchFamily="34" charset="0"/>
                </a:rPr>
                <a:t>Analysis</a:t>
              </a:r>
              <a:endParaRPr lang="en-US" sz="4000" b="1" dirty="0">
                <a:solidFill>
                  <a:schemeClr val="bg1"/>
                </a:solidFill>
                <a:latin typeface="Century Gothic" panose="020B0502020202020204" pitchFamily="34" charset="0"/>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sharpenSoften amount="-61000"/>
                    </a14:imgEffect>
                    <a14:imgEffect>
                      <a14:brightnessContrast bright="-55000" contrast="25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2" name="组合 1"/>
          <p:cNvGrpSpPr>
            <a:grpSpLocks/>
          </p:cNvGrpSpPr>
          <p:nvPr/>
        </p:nvGrpSpPr>
        <p:grpSpPr bwMode="auto">
          <a:xfrm>
            <a:off x="546100" y="385763"/>
            <a:ext cx="4038600" cy="584200"/>
            <a:chOff x="546100" y="385651"/>
            <a:chExt cx="4038371" cy="584775"/>
          </a:xfrm>
        </p:grpSpPr>
        <p:grpSp>
          <p:nvGrpSpPr>
            <p:cNvPr id="5125" name="组合 1"/>
            <p:cNvGrpSpPr>
              <a:grpSpLocks/>
            </p:cNvGrpSpPr>
            <p:nvPr/>
          </p:nvGrpSpPr>
          <p:grpSpPr bwMode="auto">
            <a:xfrm>
              <a:off x="546100" y="404002"/>
              <a:ext cx="584200" cy="549275"/>
              <a:chOff x="0" y="0"/>
              <a:chExt cx="648285" cy="609713"/>
            </a:xfrm>
          </p:grpSpPr>
          <p:grpSp>
            <p:nvGrpSpPr>
              <p:cNvPr id="5127" name="组合 2"/>
              <p:cNvGrpSpPr>
                <a:grpSpLocks/>
              </p:cNvGrpSpPr>
              <p:nvPr/>
            </p:nvGrpSpPr>
            <p:grpSpPr bwMode="auto">
              <a:xfrm>
                <a:off x="0" y="0"/>
                <a:ext cx="432385" cy="432385"/>
                <a:chOff x="0" y="0"/>
                <a:chExt cx="4004677" cy="4004677"/>
              </a:xfrm>
            </p:grpSpPr>
            <p:grpSp>
              <p:nvGrpSpPr>
                <p:cNvPr id="5180" name="组合 55"/>
                <p:cNvGrpSpPr>
                  <a:grpSpLocks/>
                </p:cNvGrpSpPr>
                <p:nvPr/>
              </p:nvGrpSpPr>
              <p:grpSpPr bwMode="auto">
                <a:xfrm>
                  <a:off x="190939" y="246027"/>
                  <a:ext cx="3606099" cy="3570272"/>
                  <a:chOff x="0" y="0"/>
                  <a:chExt cx="3606099" cy="3570272"/>
                </a:xfrm>
              </p:grpSpPr>
              <p:sp>
                <p:nvSpPr>
                  <p:cNvPr id="5201"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202"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203"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204"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181"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82"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83"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84"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85"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86"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87"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88"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89"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90"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91"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92"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93"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94"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95"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96"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97"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98"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99"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200"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5128" name="组合 3"/>
              <p:cNvGrpSpPr>
                <a:grpSpLocks/>
              </p:cNvGrpSpPr>
              <p:nvPr/>
            </p:nvGrpSpPr>
            <p:grpSpPr bwMode="auto">
              <a:xfrm>
                <a:off x="215900" y="0"/>
                <a:ext cx="432385" cy="432385"/>
                <a:chOff x="0" y="0"/>
                <a:chExt cx="4004677" cy="4004677"/>
              </a:xfrm>
            </p:grpSpPr>
            <p:grpSp>
              <p:nvGrpSpPr>
                <p:cNvPr id="5155" name="组合 30"/>
                <p:cNvGrpSpPr>
                  <a:grpSpLocks/>
                </p:cNvGrpSpPr>
                <p:nvPr/>
              </p:nvGrpSpPr>
              <p:grpSpPr bwMode="auto">
                <a:xfrm>
                  <a:off x="190939" y="246027"/>
                  <a:ext cx="3606099" cy="3570272"/>
                  <a:chOff x="0" y="0"/>
                  <a:chExt cx="3606099" cy="3570272"/>
                </a:xfrm>
              </p:grpSpPr>
              <p:sp>
                <p:nvSpPr>
                  <p:cNvPr id="5176"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77"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78"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79"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156"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57"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58"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59"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60"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61"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62"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63"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64"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65"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66"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67"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68"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69"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70"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71"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72"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73"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74"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75"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5129" name="组合 4"/>
              <p:cNvGrpSpPr>
                <a:grpSpLocks/>
              </p:cNvGrpSpPr>
              <p:nvPr/>
            </p:nvGrpSpPr>
            <p:grpSpPr bwMode="auto">
              <a:xfrm>
                <a:off x="115763" y="177328"/>
                <a:ext cx="432385" cy="432385"/>
                <a:chOff x="0" y="0"/>
                <a:chExt cx="4004677" cy="4004677"/>
              </a:xfrm>
            </p:grpSpPr>
            <p:grpSp>
              <p:nvGrpSpPr>
                <p:cNvPr id="5130" name="组合 5"/>
                <p:cNvGrpSpPr>
                  <a:grpSpLocks/>
                </p:cNvGrpSpPr>
                <p:nvPr/>
              </p:nvGrpSpPr>
              <p:grpSpPr bwMode="auto">
                <a:xfrm>
                  <a:off x="190939" y="246027"/>
                  <a:ext cx="3606099" cy="3570272"/>
                  <a:chOff x="0" y="0"/>
                  <a:chExt cx="3606099" cy="3570272"/>
                </a:xfrm>
              </p:grpSpPr>
              <p:sp>
                <p:nvSpPr>
                  <p:cNvPr id="5151"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52"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53"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54"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131"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32"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33"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34"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35"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36"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37"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38"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39"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40"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41"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42"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43"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44"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45"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46"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47"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48"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49"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50"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5126" name="矩形 80"/>
            <p:cNvSpPr>
              <a:spLocks noChangeArrowheads="1"/>
            </p:cNvSpPr>
            <p:nvPr/>
          </p:nvSpPr>
          <p:spPr bwMode="auto">
            <a:xfrm>
              <a:off x="1101909" y="385651"/>
              <a:ext cx="34825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zh-CN" sz="3200" b="1" dirty="0">
                  <a:solidFill>
                    <a:schemeClr val="bg1"/>
                  </a:solidFill>
                  <a:latin typeface="Century Gothic" panose="020B0502020202020204" pitchFamily="34" charset="0"/>
                  <a:ea typeface="微软雅黑" pitchFamily="34" charset="-122"/>
                </a:rPr>
                <a:t>About the</a:t>
              </a:r>
              <a:r>
                <a:rPr lang="zh-CN" altLang="en-US" sz="3200" b="1" dirty="0">
                  <a:solidFill>
                    <a:schemeClr val="bg1"/>
                  </a:solidFill>
                  <a:latin typeface="Century Gothic" panose="020B0502020202020204" pitchFamily="34" charset="0"/>
                  <a:ea typeface="微软雅黑" pitchFamily="34" charset="-122"/>
                </a:rPr>
                <a:t> </a:t>
              </a:r>
              <a:r>
                <a:rPr lang="en-US" altLang="zh-CN" sz="3200" b="1" dirty="0">
                  <a:solidFill>
                    <a:schemeClr val="bg1"/>
                  </a:solidFill>
                  <a:latin typeface="Century Gothic" panose="020B0502020202020204" pitchFamily="34" charset="0"/>
                  <a:ea typeface="微软雅黑" pitchFamily="34" charset="-122"/>
                </a:rPr>
                <a:t>Data</a:t>
              </a:r>
            </a:p>
          </p:txBody>
        </p:sp>
      </p:grpSp>
      <p:sp>
        <p:nvSpPr>
          <p:cNvPr id="110" name="矩形 89"/>
          <p:cNvSpPr>
            <a:spLocks noChangeArrowheads="1"/>
          </p:cNvSpPr>
          <p:nvPr/>
        </p:nvSpPr>
        <p:spPr bwMode="auto">
          <a:xfrm>
            <a:off x="1241425" y="5476875"/>
            <a:ext cx="95250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en-US" altLang="zh-CN" sz="2800" b="1" dirty="0">
                <a:solidFill>
                  <a:schemeClr val="bg2"/>
                </a:solidFill>
                <a:latin typeface="Century Gothic" panose="020B0502020202020204" pitchFamily="34" charset="0"/>
              </a:rPr>
              <a:t>VIX</a:t>
            </a:r>
            <a:r>
              <a:rPr lang="zh-CN" altLang="en-US" sz="2800" b="1" dirty="0">
                <a:solidFill>
                  <a:schemeClr val="bg2"/>
                </a:solidFill>
                <a:latin typeface="Century Gothic" panose="020B0502020202020204" pitchFamily="34" charset="0"/>
              </a:rPr>
              <a:t> </a:t>
            </a:r>
            <a:r>
              <a:rPr lang="en-US" altLang="zh-CN" dirty="0">
                <a:solidFill>
                  <a:srgbClr val="FDFDFD"/>
                </a:solidFill>
                <a:latin typeface="Century Gothic" panose="020B0502020202020204" pitchFamily="34" charset="0"/>
                <a:ea typeface="微软雅黑" pitchFamily="34" charset="-122"/>
              </a:rPr>
              <a:t>is the foremost indicator of stock market volatility and investor sentiment. It is a measure of the market’s expectation of near</a:t>
            </a:r>
            <a:r>
              <a:rPr lang="zh-CN" altLang="en-US" dirty="0">
                <a:solidFill>
                  <a:srgbClr val="FDFDFD"/>
                </a:solidFill>
                <a:latin typeface="Century Gothic" panose="020B0502020202020204" pitchFamily="34" charset="0"/>
                <a:ea typeface="微软雅黑" pitchFamily="34" charset="-122"/>
              </a:rPr>
              <a:t> </a:t>
            </a:r>
            <a:r>
              <a:rPr lang="en-US" altLang="zh-CN" dirty="0">
                <a:solidFill>
                  <a:srgbClr val="FDFDFD"/>
                </a:solidFill>
                <a:latin typeface="Century Gothic" panose="020B0502020202020204" pitchFamily="34" charset="0"/>
                <a:ea typeface="微软雅黑" pitchFamily="34" charset="-122"/>
              </a:rPr>
              <a:t>term volatility of the </a:t>
            </a:r>
            <a:r>
              <a:rPr lang="zh-CN" altLang="en-US" dirty="0">
                <a:solidFill>
                  <a:srgbClr val="FDFDFD"/>
                </a:solidFill>
                <a:latin typeface="Century Gothic" panose="020B0502020202020204" pitchFamily="34" charset="0"/>
                <a:ea typeface="微软雅黑" pitchFamily="34" charset="-122"/>
              </a:rPr>
              <a:t> </a:t>
            </a:r>
            <a:r>
              <a:rPr lang="en-US" altLang="zh-CN" dirty="0">
                <a:solidFill>
                  <a:srgbClr val="FDFDFD"/>
                </a:solidFill>
                <a:latin typeface="Century Gothic" panose="020B0502020202020204" pitchFamily="34" charset="0"/>
                <a:ea typeface="微软雅黑" pitchFamily="34" charset="-122"/>
              </a:rPr>
              <a:t>prices of S&amp;P 500 stock index options.</a:t>
            </a:r>
            <a:endParaRPr lang="en-US" altLang="en-US" dirty="0">
              <a:solidFill>
                <a:srgbClr val="FDFDFD"/>
              </a:solidFill>
              <a:latin typeface="Century Gothic" panose="020B0502020202020204" pitchFamily="34" charset="0"/>
              <a:ea typeface="微软雅黑" pitchFamily="34" charset="-122"/>
            </a:endParaRPr>
          </a:p>
        </p:txBody>
      </p:sp>
      <p:pic>
        <p:nvPicPr>
          <p:cNvPr id="111" name="Picture 69">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71"/>
                    </a14:imgEffect>
                    <a14:imgEffect>
                      <a14:saturation sat="66000"/>
                    </a14:imgEffect>
                    <a14:imgEffect>
                      <a14:brightnessContrast contrast="-31000"/>
                    </a14:imgEffect>
                  </a14:imgLayer>
                </a14:imgProps>
              </a:ext>
              <a:ext uri="{28A0092B-C50C-407E-A947-70E740481C1C}">
                <a14:useLocalDpi xmlns:a14="http://schemas.microsoft.com/office/drawing/2010/main" val="0"/>
              </a:ext>
            </a:extLst>
          </a:blip>
          <a:stretch>
            <a:fillRect/>
          </a:stretch>
        </p:blipFill>
        <p:spPr>
          <a:xfrm>
            <a:off x="2108137" y="1282511"/>
            <a:ext cx="7791575" cy="4041756"/>
          </a:xfrm>
          <a:prstGeom prst="rect">
            <a:avLst/>
          </a:prstGeom>
          <a:ln>
            <a:noFill/>
          </a:ln>
          <a:effectLst>
            <a:outerShdw blurRad="50800" dist="50800" dir="5400000" algn="ctr" rotWithShape="0">
              <a:srgbClr val="000000"/>
            </a:outerShdw>
            <a:softEdge rad="0"/>
          </a:effectLst>
          <a:scene3d>
            <a:camera prst="orthographicFront"/>
            <a:lightRig rig="threePt" dir="t"/>
          </a:scene3d>
          <a:sp3d contourW="12700">
            <a:bevelB/>
            <a:contourClr>
              <a:schemeClr val="bg1"/>
            </a:contourClr>
          </a:sp3d>
        </p:spPr>
      </p:pic>
      <p:sp>
        <p:nvSpPr>
          <p:cNvPr id="5" name="TextBox 4">
            <a:extLst>
              <a:ext uri="{FF2B5EF4-FFF2-40B4-BE49-F238E27FC236}">
                <a16:creationId xmlns:a16="http://schemas.microsoft.com/office/drawing/2014/main" xmlns="" id="{B57CEB51-41D6-924B-8723-BC049345DCF8}"/>
              </a:ext>
            </a:extLst>
          </p:cNvPr>
          <p:cNvSpPr txBox="1"/>
          <p:nvPr/>
        </p:nvSpPr>
        <p:spPr>
          <a:xfrm>
            <a:off x="1014153" y="3208713"/>
            <a:ext cx="184731" cy="369332"/>
          </a:xfrm>
          <a:prstGeom prst="rect">
            <a:avLst/>
          </a:prstGeom>
          <a:noFill/>
        </p:spPr>
        <p:txBody>
          <a:bodyPr wrap="none" rtlCol="0">
            <a:spAutoFit/>
          </a:bodyPr>
          <a:lstStyle/>
          <a:p>
            <a:endParaRPr 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wipe(down)">
                                      <p:cBhvr>
                                        <p:cTn id="7" dur="500"/>
                                        <p:tgtEl>
                                          <p:spTgt spid="1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barn(inVertical)">
                                      <p:cBhvr>
                                        <p:cTn id="12"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sharpenSoften amount="-61000"/>
                    </a14:imgEffect>
                    <a14:imgEffect>
                      <a14:brightnessContrast bright="-55000" contrast="25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1">
            <a:extLst>
              <a:ext uri="{FF2B5EF4-FFF2-40B4-BE49-F238E27FC236}">
                <a16:creationId xmlns:a16="http://schemas.microsoft.com/office/drawing/2014/main" xmlns="" id="{7D0DDEE1-329B-0B41-9219-E22E9EA2ADAC}"/>
              </a:ext>
            </a:extLst>
          </p:cNvPr>
          <p:cNvGrpSpPr>
            <a:grpSpLocks/>
          </p:cNvGrpSpPr>
          <p:nvPr/>
        </p:nvGrpSpPr>
        <p:grpSpPr bwMode="auto">
          <a:xfrm>
            <a:off x="546100" y="385763"/>
            <a:ext cx="3587750" cy="584200"/>
            <a:chOff x="546100" y="385651"/>
            <a:chExt cx="3587361" cy="584775"/>
          </a:xfrm>
        </p:grpSpPr>
        <p:grpSp>
          <p:nvGrpSpPr>
            <p:cNvPr id="5" name="组合 1">
              <a:extLst>
                <a:ext uri="{FF2B5EF4-FFF2-40B4-BE49-F238E27FC236}">
                  <a16:creationId xmlns:a16="http://schemas.microsoft.com/office/drawing/2014/main" xmlns="" id="{03B2E705-9B74-3A4D-A473-BEC949821AA4}"/>
                </a:ext>
              </a:extLst>
            </p:cNvPr>
            <p:cNvGrpSpPr>
              <a:grpSpLocks/>
            </p:cNvGrpSpPr>
            <p:nvPr/>
          </p:nvGrpSpPr>
          <p:grpSpPr bwMode="auto">
            <a:xfrm>
              <a:off x="546100" y="404002"/>
              <a:ext cx="584200" cy="549275"/>
              <a:chOff x="0" y="0"/>
              <a:chExt cx="648285" cy="609713"/>
            </a:xfrm>
          </p:grpSpPr>
          <p:grpSp>
            <p:nvGrpSpPr>
              <p:cNvPr id="7" name="组合 2">
                <a:extLst>
                  <a:ext uri="{FF2B5EF4-FFF2-40B4-BE49-F238E27FC236}">
                    <a16:creationId xmlns:a16="http://schemas.microsoft.com/office/drawing/2014/main" xmlns="" id="{67A2F2C9-9205-8044-837D-24EC0AF4224E}"/>
                  </a:ext>
                </a:extLst>
              </p:cNvPr>
              <p:cNvGrpSpPr>
                <a:grpSpLocks/>
              </p:cNvGrpSpPr>
              <p:nvPr/>
            </p:nvGrpSpPr>
            <p:grpSpPr bwMode="auto">
              <a:xfrm>
                <a:off x="0" y="0"/>
                <a:ext cx="432385" cy="432385"/>
                <a:chOff x="0" y="0"/>
                <a:chExt cx="4004677" cy="4004677"/>
              </a:xfrm>
            </p:grpSpPr>
            <p:grpSp>
              <p:nvGrpSpPr>
                <p:cNvPr id="60" name="组合 55">
                  <a:extLst>
                    <a:ext uri="{FF2B5EF4-FFF2-40B4-BE49-F238E27FC236}">
                      <a16:creationId xmlns:a16="http://schemas.microsoft.com/office/drawing/2014/main" xmlns="" id="{9B7D1197-EE92-2145-BC22-C4887653C3B0}"/>
                    </a:ext>
                  </a:extLst>
                </p:cNvPr>
                <p:cNvGrpSpPr>
                  <a:grpSpLocks/>
                </p:cNvGrpSpPr>
                <p:nvPr/>
              </p:nvGrpSpPr>
              <p:grpSpPr bwMode="auto">
                <a:xfrm>
                  <a:off x="190939" y="246027"/>
                  <a:ext cx="3606099" cy="3570272"/>
                  <a:chOff x="0" y="0"/>
                  <a:chExt cx="3606099" cy="3570272"/>
                </a:xfrm>
              </p:grpSpPr>
              <p:sp>
                <p:nvSpPr>
                  <p:cNvPr id="81" name="弧形 76">
                    <a:extLst>
                      <a:ext uri="{FF2B5EF4-FFF2-40B4-BE49-F238E27FC236}">
                        <a16:creationId xmlns:a16="http://schemas.microsoft.com/office/drawing/2014/main" xmlns="" id="{E7EF6FF4-E8BC-064F-8ADF-69FA5D15E62F}"/>
                      </a:ext>
                    </a:extLst>
                  </p:cNvPr>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7">
                    <a:extLst>
                      <a:ext uri="{FF2B5EF4-FFF2-40B4-BE49-F238E27FC236}">
                        <a16:creationId xmlns:a16="http://schemas.microsoft.com/office/drawing/2014/main" xmlns="" id="{B33A2BC6-6FEF-4C4E-98AF-D92BDE847DE8}"/>
                      </a:ext>
                    </a:extLst>
                  </p:cNvPr>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3" name="弧形 78">
                    <a:extLst>
                      <a:ext uri="{FF2B5EF4-FFF2-40B4-BE49-F238E27FC236}">
                        <a16:creationId xmlns:a16="http://schemas.microsoft.com/office/drawing/2014/main" xmlns="" id="{0D766BA6-1C7F-094D-84CA-B9EDF6B0A6E3}"/>
                      </a:ext>
                    </a:extLst>
                  </p:cNvPr>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4" name="弧形 79">
                    <a:extLst>
                      <a:ext uri="{FF2B5EF4-FFF2-40B4-BE49-F238E27FC236}">
                        <a16:creationId xmlns:a16="http://schemas.microsoft.com/office/drawing/2014/main" xmlns="" id="{0BB0F176-96C7-524D-8B2E-AA54372ACB30}"/>
                      </a:ext>
                    </a:extLst>
                  </p:cNvPr>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61" name="椭圆 56">
                  <a:extLst>
                    <a:ext uri="{FF2B5EF4-FFF2-40B4-BE49-F238E27FC236}">
                      <a16:creationId xmlns:a16="http://schemas.microsoft.com/office/drawing/2014/main" xmlns="" id="{8E02051A-D892-D449-A1C5-BAC2E6106BCC}"/>
                    </a:ext>
                  </a:extLst>
                </p:cNvPr>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2" name="椭圆 57">
                  <a:extLst>
                    <a:ext uri="{FF2B5EF4-FFF2-40B4-BE49-F238E27FC236}">
                      <a16:creationId xmlns:a16="http://schemas.microsoft.com/office/drawing/2014/main" xmlns="" id="{CD9C47BE-5701-5E48-B0D1-CE73F6C2112D}"/>
                    </a:ext>
                  </a:extLst>
                </p:cNvPr>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3" name="椭圆 58">
                  <a:extLst>
                    <a:ext uri="{FF2B5EF4-FFF2-40B4-BE49-F238E27FC236}">
                      <a16:creationId xmlns:a16="http://schemas.microsoft.com/office/drawing/2014/main" xmlns="" id="{CF98789A-A7C5-8F40-B3F9-191F08577D0C}"/>
                    </a:ext>
                  </a:extLst>
                </p:cNvPr>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4" name="椭圆 59">
                  <a:extLst>
                    <a:ext uri="{FF2B5EF4-FFF2-40B4-BE49-F238E27FC236}">
                      <a16:creationId xmlns:a16="http://schemas.microsoft.com/office/drawing/2014/main" xmlns="" id="{DE486854-F665-C448-A7EE-3C88EB31081B}"/>
                    </a:ext>
                  </a:extLst>
                </p:cNvPr>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5" name="椭圆 60">
                  <a:extLst>
                    <a:ext uri="{FF2B5EF4-FFF2-40B4-BE49-F238E27FC236}">
                      <a16:creationId xmlns:a16="http://schemas.microsoft.com/office/drawing/2014/main" xmlns="" id="{128BC740-6C94-984D-B32C-D4C6F71F6779}"/>
                    </a:ext>
                  </a:extLst>
                </p:cNvPr>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6" name="椭圆 61">
                  <a:extLst>
                    <a:ext uri="{FF2B5EF4-FFF2-40B4-BE49-F238E27FC236}">
                      <a16:creationId xmlns:a16="http://schemas.microsoft.com/office/drawing/2014/main" xmlns="" id="{49E5C84A-00D3-EE46-9089-42926AF55748}"/>
                    </a:ext>
                  </a:extLst>
                </p:cNvPr>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7" name="椭圆 62">
                  <a:extLst>
                    <a:ext uri="{FF2B5EF4-FFF2-40B4-BE49-F238E27FC236}">
                      <a16:creationId xmlns:a16="http://schemas.microsoft.com/office/drawing/2014/main" xmlns="" id="{89DA6196-29AB-434F-A282-FE85D27578F1}"/>
                    </a:ext>
                  </a:extLst>
                </p:cNvPr>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8" name="椭圆 63">
                  <a:extLst>
                    <a:ext uri="{FF2B5EF4-FFF2-40B4-BE49-F238E27FC236}">
                      <a16:creationId xmlns:a16="http://schemas.microsoft.com/office/drawing/2014/main" xmlns="" id="{C14C873F-A765-7F41-AFCD-AA3AA62B848F}"/>
                    </a:ext>
                  </a:extLst>
                </p:cNvPr>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9" name="椭圆 64">
                  <a:extLst>
                    <a:ext uri="{FF2B5EF4-FFF2-40B4-BE49-F238E27FC236}">
                      <a16:creationId xmlns:a16="http://schemas.microsoft.com/office/drawing/2014/main" xmlns="" id="{89EADC01-AD65-B448-99CE-300CF9A62E36}"/>
                    </a:ext>
                  </a:extLst>
                </p:cNvPr>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0" name="椭圆 65">
                  <a:extLst>
                    <a:ext uri="{FF2B5EF4-FFF2-40B4-BE49-F238E27FC236}">
                      <a16:creationId xmlns:a16="http://schemas.microsoft.com/office/drawing/2014/main" xmlns="" id="{C1FD7546-40D5-BA46-88DF-6B9EE2E192C2}"/>
                    </a:ext>
                  </a:extLst>
                </p:cNvPr>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1" name="椭圆 66">
                  <a:extLst>
                    <a:ext uri="{FF2B5EF4-FFF2-40B4-BE49-F238E27FC236}">
                      <a16:creationId xmlns:a16="http://schemas.microsoft.com/office/drawing/2014/main" xmlns="" id="{D65C06FC-BCF5-4248-8041-235E51563866}"/>
                    </a:ext>
                  </a:extLst>
                </p:cNvPr>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 name="椭圆 67">
                  <a:extLst>
                    <a:ext uri="{FF2B5EF4-FFF2-40B4-BE49-F238E27FC236}">
                      <a16:creationId xmlns:a16="http://schemas.microsoft.com/office/drawing/2014/main" xmlns="" id="{46B6AFDF-283B-C249-B805-D1FBA47AB5C4}"/>
                    </a:ext>
                  </a:extLst>
                </p:cNvPr>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3" name="椭圆 68">
                  <a:extLst>
                    <a:ext uri="{FF2B5EF4-FFF2-40B4-BE49-F238E27FC236}">
                      <a16:creationId xmlns:a16="http://schemas.microsoft.com/office/drawing/2014/main" xmlns="" id="{A6245FEF-4D5C-6E48-958D-A671AB205319}"/>
                    </a:ext>
                  </a:extLst>
                </p:cNvPr>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4" name="椭圆 69">
                  <a:extLst>
                    <a:ext uri="{FF2B5EF4-FFF2-40B4-BE49-F238E27FC236}">
                      <a16:creationId xmlns:a16="http://schemas.microsoft.com/office/drawing/2014/main" xmlns="" id="{80EE06CB-4A0E-C545-98B9-140E3EB9243A}"/>
                    </a:ext>
                  </a:extLst>
                </p:cNvPr>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5" name="椭圆 70">
                  <a:extLst>
                    <a:ext uri="{FF2B5EF4-FFF2-40B4-BE49-F238E27FC236}">
                      <a16:creationId xmlns:a16="http://schemas.microsoft.com/office/drawing/2014/main" xmlns="" id="{C8696964-4CA8-0646-804E-C6FFD10C69DE}"/>
                    </a:ext>
                  </a:extLst>
                </p:cNvPr>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6" name="椭圆 71">
                  <a:extLst>
                    <a:ext uri="{FF2B5EF4-FFF2-40B4-BE49-F238E27FC236}">
                      <a16:creationId xmlns:a16="http://schemas.microsoft.com/office/drawing/2014/main" xmlns="" id="{56BF9103-C474-BF4C-ADCC-B2AD382A50F0}"/>
                    </a:ext>
                  </a:extLst>
                </p:cNvPr>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7" name="椭圆 72">
                  <a:extLst>
                    <a:ext uri="{FF2B5EF4-FFF2-40B4-BE49-F238E27FC236}">
                      <a16:creationId xmlns:a16="http://schemas.microsoft.com/office/drawing/2014/main" xmlns="" id="{88B9500C-7AED-8040-9ECA-5633651220F7}"/>
                    </a:ext>
                  </a:extLst>
                </p:cNvPr>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8" name="椭圆 73">
                  <a:extLst>
                    <a:ext uri="{FF2B5EF4-FFF2-40B4-BE49-F238E27FC236}">
                      <a16:creationId xmlns:a16="http://schemas.microsoft.com/office/drawing/2014/main" xmlns="" id="{23157449-22AA-A44A-B638-DF18CF4E7D6C}"/>
                    </a:ext>
                  </a:extLst>
                </p:cNvPr>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9" name="椭圆 74">
                  <a:extLst>
                    <a:ext uri="{FF2B5EF4-FFF2-40B4-BE49-F238E27FC236}">
                      <a16:creationId xmlns:a16="http://schemas.microsoft.com/office/drawing/2014/main" xmlns="" id="{4464FD0A-D6BF-5D4C-A519-96544DCB49A5}"/>
                    </a:ext>
                  </a:extLst>
                </p:cNvPr>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80" name="椭圆 75">
                  <a:extLst>
                    <a:ext uri="{FF2B5EF4-FFF2-40B4-BE49-F238E27FC236}">
                      <a16:creationId xmlns:a16="http://schemas.microsoft.com/office/drawing/2014/main" xmlns="" id="{6F87DB73-7DEA-4B45-BBAC-5AD6E82B3686}"/>
                    </a:ext>
                  </a:extLst>
                </p:cNvPr>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8" name="组合 3">
                <a:extLst>
                  <a:ext uri="{FF2B5EF4-FFF2-40B4-BE49-F238E27FC236}">
                    <a16:creationId xmlns:a16="http://schemas.microsoft.com/office/drawing/2014/main" xmlns="" id="{506F2C1E-82EE-8E40-A11A-5DCC25B5D5ED}"/>
                  </a:ext>
                </a:extLst>
              </p:cNvPr>
              <p:cNvGrpSpPr>
                <a:grpSpLocks/>
              </p:cNvGrpSpPr>
              <p:nvPr/>
            </p:nvGrpSpPr>
            <p:grpSpPr bwMode="auto">
              <a:xfrm>
                <a:off x="215900" y="0"/>
                <a:ext cx="432385" cy="432385"/>
                <a:chOff x="0" y="0"/>
                <a:chExt cx="4004677" cy="4004677"/>
              </a:xfrm>
            </p:grpSpPr>
            <p:grpSp>
              <p:nvGrpSpPr>
                <p:cNvPr id="35" name="组合 30">
                  <a:extLst>
                    <a:ext uri="{FF2B5EF4-FFF2-40B4-BE49-F238E27FC236}">
                      <a16:creationId xmlns:a16="http://schemas.microsoft.com/office/drawing/2014/main" xmlns="" id="{597F49E6-00FB-3842-BD1D-58B7FF9C83E4}"/>
                    </a:ext>
                  </a:extLst>
                </p:cNvPr>
                <p:cNvGrpSpPr>
                  <a:grpSpLocks/>
                </p:cNvGrpSpPr>
                <p:nvPr/>
              </p:nvGrpSpPr>
              <p:grpSpPr bwMode="auto">
                <a:xfrm>
                  <a:off x="190939" y="246027"/>
                  <a:ext cx="3606099" cy="3570272"/>
                  <a:chOff x="0" y="0"/>
                  <a:chExt cx="3606099" cy="3570272"/>
                </a:xfrm>
              </p:grpSpPr>
              <p:sp>
                <p:nvSpPr>
                  <p:cNvPr id="56" name="弧形 51">
                    <a:extLst>
                      <a:ext uri="{FF2B5EF4-FFF2-40B4-BE49-F238E27FC236}">
                        <a16:creationId xmlns:a16="http://schemas.microsoft.com/office/drawing/2014/main" xmlns="" id="{D543C0C2-4444-6948-B76E-D5C93ACC5958}"/>
                      </a:ext>
                    </a:extLst>
                  </p:cNvPr>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2">
                    <a:extLst>
                      <a:ext uri="{FF2B5EF4-FFF2-40B4-BE49-F238E27FC236}">
                        <a16:creationId xmlns:a16="http://schemas.microsoft.com/office/drawing/2014/main" xmlns="" id="{3A7D7C60-5A06-A049-99C3-3A07AE25B383}"/>
                      </a:ext>
                    </a:extLst>
                  </p:cNvPr>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8" name="弧形 53">
                    <a:extLst>
                      <a:ext uri="{FF2B5EF4-FFF2-40B4-BE49-F238E27FC236}">
                        <a16:creationId xmlns:a16="http://schemas.microsoft.com/office/drawing/2014/main" xmlns="" id="{18BA5751-EFCD-3842-A006-7935F792F896}"/>
                      </a:ext>
                    </a:extLst>
                  </p:cNvPr>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9" name="弧形 54">
                    <a:extLst>
                      <a:ext uri="{FF2B5EF4-FFF2-40B4-BE49-F238E27FC236}">
                        <a16:creationId xmlns:a16="http://schemas.microsoft.com/office/drawing/2014/main" xmlns="" id="{3FB63483-EEC9-5A41-A941-F4950368704E}"/>
                      </a:ext>
                    </a:extLst>
                  </p:cNvPr>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6" name="椭圆 31">
                  <a:extLst>
                    <a:ext uri="{FF2B5EF4-FFF2-40B4-BE49-F238E27FC236}">
                      <a16:creationId xmlns:a16="http://schemas.microsoft.com/office/drawing/2014/main" xmlns="" id="{A47858AE-6F6D-9540-AE3A-C27ADD5543D0}"/>
                    </a:ext>
                  </a:extLst>
                </p:cNvPr>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7" name="椭圆 32">
                  <a:extLst>
                    <a:ext uri="{FF2B5EF4-FFF2-40B4-BE49-F238E27FC236}">
                      <a16:creationId xmlns:a16="http://schemas.microsoft.com/office/drawing/2014/main" xmlns="" id="{5AEF5C9D-0F8E-704A-9F88-9CB73B529B58}"/>
                    </a:ext>
                  </a:extLst>
                </p:cNvPr>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8" name="椭圆 33">
                  <a:extLst>
                    <a:ext uri="{FF2B5EF4-FFF2-40B4-BE49-F238E27FC236}">
                      <a16:creationId xmlns:a16="http://schemas.microsoft.com/office/drawing/2014/main" xmlns="" id="{AFBEE18E-784A-7049-A86A-47504DE9E8AE}"/>
                    </a:ext>
                  </a:extLst>
                </p:cNvPr>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9" name="椭圆 34">
                  <a:extLst>
                    <a:ext uri="{FF2B5EF4-FFF2-40B4-BE49-F238E27FC236}">
                      <a16:creationId xmlns:a16="http://schemas.microsoft.com/office/drawing/2014/main" xmlns="" id="{B2797957-00F4-954A-8592-33EDF048872D}"/>
                    </a:ext>
                  </a:extLst>
                </p:cNvPr>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0" name="椭圆 35">
                  <a:extLst>
                    <a:ext uri="{FF2B5EF4-FFF2-40B4-BE49-F238E27FC236}">
                      <a16:creationId xmlns:a16="http://schemas.microsoft.com/office/drawing/2014/main" xmlns="" id="{FEDB23AD-5877-5C40-B6A8-67F70B69A407}"/>
                    </a:ext>
                  </a:extLst>
                </p:cNvPr>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1" name="椭圆 36">
                  <a:extLst>
                    <a:ext uri="{FF2B5EF4-FFF2-40B4-BE49-F238E27FC236}">
                      <a16:creationId xmlns:a16="http://schemas.microsoft.com/office/drawing/2014/main" xmlns="" id="{03C1AD88-E0E8-1A4B-99B1-CBFF5EB08AAB}"/>
                    </a:ext>
                  </a:extLst>
                </p:cNvPr>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2" name="椭圆 37">
                  <a:extLst>
                    <a:ext uri="{FF2B5EF4-FFF2-40B4-BE49-F238E27FC236}">
                      <a16:creationId xmlns:a16="http://schemas.microsoft.com/office/drawing/2014/main" xmlns="" id="{0297567F-9AD3-7846-BC7B-542207512EA4}"/>
                    </a:ext>
                  </a:extLst>
                </p:cNvPr>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3" name="椭圆 38">
                  <a:extLst>
                    <a:ext uri="{FF2B5EF4-FFF2-40B4-BE49-F238E27FC236}">
                      <a16:creationId xmlns:a16="http://schemas.microsoft.com/office/drawing/2014/main" xmlns="" id="{A697E28A-D39B-D848-A7AE-EBC1B1773141}"/>
                    </a:ext>
                  </a:extLst>
                </p:cNvPr>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4" name="椭圆 39">
                  <a:extLst>
                    <a:ext uri="{FF2B5EF4-FFF2-40B4-BE49-F238E27FC236}">
                      <a16:creationId xmlns:a16="http://schemas.microsoft.com/office/drawing/2014/main" xmlns="" id="{A0C7EBD5-DABA-4649-AB4A-3A9EDF59CB6A}"/>
                    </a:ext>
                  </a:extLst>
                </p:cNvPr>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5" name="椭圆 40">
                  <a:extLst>
                    <a:ext uri="{FF2B5EF4-FFF2-40B4-BE49-F238E27FC236}">
                      <a16:creationId xmlns:a16="http://schemas.microsoft.com/office/drawing/2014/main" xmlns="" id="{4A043ECD-9307-8447-A515-A7213F951685}"/>
                    </a:ext>
                  </a:extLst>
                </p:cNvPr>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6" name="椭圆 41">
                  <a:extLst>
                    <a:ext uri="{FF2B5EF4-FFF2-40B4-BE49-F238E27FC236}">
                      <a16:creationId xmlns:a16="http://schemas.microsoft.com/office/drawing/2014/main" xmlns="" id="{44395BBA-50F1-B942-863E-2BFFC5A4C96D}"/>
                    </a:ext>
                  </a:extLst>
                </p:cNvPr>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7" name="椭圆 42">
                  <a:extLst>
                    <a:ext uri="{FF2B5EF4-FFF2-40B4-BE49-F238E27FC236}">
                      <a16:creationId xmlns:a16="http://schemas.microsoft.com/office/drawing/2014/main" xmlns="" id="{5A9BBA17-B14E-844C-8C6B-CCB3EBBA1A43}"/>
                    </a:ext>
                  </a:extLst>
                </p:cNvPr>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8" name="椭圆 43">
                  <a:extLst>
                    <a:ext uri="{FF2B5EF4-FFF2-40B4-BE49-F238E27FC236}">
                      <a16:creationId xmlns:a16="http://schemas.microsoft.com/office/drawing/2014/main" xmlns="" id="{5325C1D6-A494-8241-87EC-9ABE402066CE}"/>
                    </a:ext>
                  </a:extLst>
                </p:cNvPr>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49" name="椭圆 44">
                  <a:extLst>
                    <a:ext uri="{FF2B5EF4-FFF2-40B4-BE49-F238E27FC236}">
                      <a16:creationId xmlns:a16="http://schemas.microsoft.com/office/drawing/2014/main" xmlns="" id="{7F024CD0-04CC-9A45-9D3E-961DB974EB7C}"/>
                    </a:ext>
                  </a:extLst>
                </p:cNvPr>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0" name="椭圆 45">
                  <a:extLst>
                    <a:ext uri="{FF2B5EF4-FFF2-40B4-BE49-F238E27FC236}">
                      <a16:creationId xmlns:a16="http://schemas.microsoft.com/office/drawing/2014/main" xmlns="" id="{F5CAD1DE-3B3C-F447-B97A-8424B600F29B}"/>
                    </a:ext>
                  </a:extLst>
                </p:cNvPr>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 name="椭圆 46">
                  <a:extLst>
                    <a:ext uri="{FF2B5EF4-FFF2-40B4-BE49-F238E27FC236}">
                      <a16:creationId xmlns:a16="http://schemas.microsoft.com/office/drawing/2014/main" xmlns="" id="{062334F6-D343-3144-A023-F868DA0EB0B5}"/>
                    </a:ext>
                  </a:extLst>
                </p:cNvPr>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2" name="椭圆 47">
                  <a:extLst>
                    <a:ext uri="{FF2B5EF4-FFF2-40B4-BE49-F238E27FC236}">
                      <a16:creationId xmlns:a16="http://schemas.microsoft.com/office/drawing/2014/main" xmlns="" id="{B76BE334-3571-2541-976E-B74CF9D13767}"/>
                    </a:ext>
                  </a:extLst>
                </p:cNvPr>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3" name="椭圆 48">
                  <a:extLst>
                    <a:ext uri="{FF2B5EF4-FFF2-40B4-BE49-F238E27FC236}">
                      <a16:creationId xmlns:a16="http://schemas.microsoft.com/office/drawing/2014/main" xmlns="" id="{D8AAD29F-D68C-F84F-A3A2-588AC8E275CD}"/>
                    </a:ext>
                  </a:extLst>
                </p:cNvPr>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4" name="椭圆 49">
                  <a:extLst>
                    <a:ext uri="{FF2B5EF4-FFF2-40B4-BE49-F238E27FC236}">
                      <a16:creationId xmlns:a16="http://schemas.microsoft.com/office/drawing/2014/main" xmlns="" id="{D75CE2A8-5836-3543-9D9B-A78297213700}"/>
                    </a:ext>
                  </a:extLst>
                </p:cNvPr>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5" name="椭圆 50">
                  <a:extLst>
                    <a:ext uri="{FF2B5EF4-FFF2-40B4-BE49-F238E27FC236}">
                      <a16:creationId xmlns:a16="http://schemas.microsoft.com/office/drawing/2014/main" xmlns="" id="{54C6FD08-C587-9C4F-BE7D-F9C455B1B38B}"/>
                    </a:ext>
                  </a:extLst>
                </p:cNvPr>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9" name="组合 4">
                <a:extLst>
                  <a:ext uri="{FF2B5EF4-FFF2-40B4-BE49-F238E27FC236}">
                    <a16:creationId xmlns:a16="http://schemas.microsoft.com/office/drawing/2014/main" xmlns="" id="{37E9EA95-8A8D-6E40-83A1-CE60AA2E1B2C}"/>
                  </a:ext>
                </a:extLst>
              </p:cNvPr>
              <p:cNvGrpSpPr>
                <a:grpSpLocks/>
              </p:cNvGrpSpPr>
              <p:nvPr/>
            </p:nvGrpSpPr>
            <p:grpSpPr bwMode="auto">
              <a:xfrm>
                <a:off x="115763" y="177328"/>
                <a:ext cx="432385" cy="432385"/>
                <a:chOff x="0" y="0"/>
                <a:chExt cx="4004677" cy="4004677"/>
              </a:xfrm>
            </p:grpSpPr>
            <p:grpSp>
              <p:nvGrpSpPr>
                <p:cNvPr id="10" name="组合 5">
                  <a:extLst>
                    <a:ext uri="{FF2B5EF4-FFF2-40B4-BE49-F238E27FC236}">
                      <a16:creationId xmlns:a16="http://schemas.microsoft.com/office/drawing/2014/main" xmlns="" id="{9E6AD380-4590-AF4A-B1C2-AF23720F5CDC}"/>
                    </a:ext>
                  </a:extLst>
                </p:cNvPr>
                <p:cNvGrpSpPr>
                  <a:grpSpLocks/>
                </p:cNvGrpSpPr>
                <p:nvPr/>
              </p:nvGrpSpPr>
              <p:grpSpPr bwMode="auto">
                <a:xfrm>
                  <a:off x="190939" y="246027"/>
                  <a:ext cx="3606099" cy="3570272"/>
                  <a:chOff x="0" y="0"/>
                  <a:chExt cx="3606099" cy="3570272"/>
                </a:xfrm>
              </p:grpSpPr>
              <p:sp>
                <p:nvSpPr>
                  <p:cNvPr id="31" name="弧形 26">
                    <a:extLst>
                      <a:ext uri="{FF2B5EF4-FFF2-40B4-BE49-F238E27FC236}">
                        <a16:creationId xmlns:a16="http://schemas.microsoft.com/office/drawing/2014/main" xmlns="" id="{6BB58E5A-EFB6-B14E-ACA9-4A85C2E29E66}"/>
                      </a:ext>
                    </a:extLst>
                  </p:cNvPr>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7">
                    <a:extLst>
                      <a:ext uri="{FF2B5EF4-FFF2-40B4-BE49-F238E27FC236}">
                        <a16:creationId xmlns:a16="http://schemas.microsoft.com/office/drawing/2014/main" xmlns="" id="{224268EB-F91D-FA4B-BFF3-122AD2F9B2F3}"/>
                      </a:ext>
                    </a:extLst>
                  </p:cNvPr>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3" name="弧形 28">
                    <a:extLst>
                      <a:ext uri="{FF2B5EF4-FFF2-40B4-BE49-F238E27FC236}">
                        <a16:creationId xmlns:a16="http://schemas.microsoft.com/office/drawing/2014/main" xmlns="" id="{BF955607-4359-BE42-A116-68A14ABF9E71}"/>
                      </a:ext>
                    </a:extLst>
                  </p:cNvPr>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4" name="弧形 29">
                    <a:extLst>
                      <a:ext uri="{FF2B5EF4-FFF2-40B4-BE49-F238E27FC236}">
                        <a16:creationId xmlns:a16="http://schemas.microsoft.com/office/drawing/2014/main" xmlns="" id="{4C3368CA-8CCD-FD44-8B39-A7E40FE10831}"/>
                      </a:ext>
                    </a:extLst>
                  </p:cNvPr>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1" name="椭圆 6">
                  <a:extLst>
                    <a:ext uri="{FF2B5EF4-FFF2-40B4-BE49-F238E27FC236}">
                      <a16:creationId xmlns:a16="http://schemas.microsoft.com/office/drawing/2014/main" xmlns="" id="{C1DDBB71-2DB4-5449-B29C-4685ADE4BACC}"/>
                    </a:ext>
                  </a:extLst>
                </p:cNvPr>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 name="椭圆 7">
                  <a:extLst>
                    <a:ext uri="{FF2B5EF4-FFF2-40B4-BE49-F238E27FC236}">
                      <a16:creationId xmlns:a16="http://schemas.microsoft.com/office/drawing/2014/main" xmlns="" id="{9250C380-7488-3142-A15D-856164573440}"/>
                    </a:ext>
                  </a:extLst>
                </p:cNvPr>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3" name="椭圆 8">
                  <a:extLst>
                    <a:ext uri="{FF2B5EF4-FFF2-40B4-BE49-F238E27FC236}">
                      <a16:creationId xmlns:a16="http://schemas.microsoft.com/office/drawing/2014/main" xmlns="" id="{BB3FB0EC-666C-FF47-8327-897B1F3665C4}"/>
                    </a:ext>
                  </a:extLst>
                </p:cNvPr>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4" name="椭圆 9">
                  <a:extLst>
                    <a:ext uri="{FF2B5EF4-FFF2-40B4-BE49-F238E27FC236}">
                      <a16:creationId xmlns:a16="http://schemas.microsoft.com/office/drawing/2014/main" xmlns="" id="{93461ED1-7BA3-214D-B9D0-B0AB25EF7839}"/>
                    </a:ext>
                  </a:extLst>
                </p:cNvPr>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5" name="椭圆 10">
                  <a:extLst>
                    <a:ext uri="{FF2B5EF4-FFF2-40B4-BE49-F238E27FC236}">
                      <a16:creationId xmlns:a16="http://schemas.microsoft.com/office/drawing/2014/main" xmlns="" id="{B66B855E-63D0-1843-8074-2F6B6A32ECF0}"/>
                    </a:ext>
                  </a:extLst>
                </p:cNvPr>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 name="椭圆 11">
                  <a:extLst>
                    <a:ext uri="{FF2B5EF4-FFF2-40B4-BE49-F238E27FC236}">
                      <a16:creationId xmlns:a16="http://schemas.microsoft.com/office/drawing/2014/main" xmlns="" id="{6F31CFF0-2662-2C47-8911-BCE281B52C4F}"/>
                    </a:ext>
                  </a:extLst>
                </p:cNvPr>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 name="椭圆 12">
                  <a:extLst>
                    <a:ext uri="{FF2B5EF4-FFF2-40B4-BE49-F238E27FC236}">
                      <a16:creationId xmlns:a16="http://schemas.microsoft.com/office/drawing/2014/main" xmlns="" id="{EEBF3847-D375-6D4D-8BD9-AF8DB71B47BF}"/>
                    </a:ext>
                  </a:extLst>
                </p:cNvPr>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 name="椭圆 13">
                  <a:extLst>
                    <a:ext uri="{FF2B5EF4-FFF2-40B4-BE49-F238E27FC236}">
                      <a16:creationId xmlns:a16="http://schemas.microsoft.com/office/drawing/2014/main" xmlns="" id="{AA0A3921-7CD0-D540-A5EF-0CC84EF5975B}"/>
                    </a:ext>
                  </a:extLst>
                </p:cNvPr>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9" name="椭圆 14">
                  <a:extLst>
                    <a:ext uri="{FF2B5EF4-FFF2-40B4-BE49-F238E27FC236}">
                      <a16:creationId xmlns:a16="http://schemas.microsoft.com/office/drawing/2014/main" xmlns="" id="{B349A91B-E3B6-C24C-80AA-FD2C8C942D69}"/>
                    </a:ext>
                  </a:extLst>
                </p:cNvPr>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0" name="椭圆 15">
                  <a:extLst>
                    <a:ext uri="{FF2B5EF4-FFF2-40B4-BE49-F238E27FC236}">
                      <a16:creationId xmlns:a16="http://schemas.microsoft.com/office/drawing/2014/main" xmlns="" id="{BD07A02A-31C3-724D-8BBB-B5AD0629FE6D}"/>
                    </a:ext>
                  </a:extLst>
                </p:cNvPr>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1" name="椭圆 16">
                  <a:extLst>
                    <a:ext uri="{FF2B5EF4-FFF2-40B4-BE49-F238E27FC236}">
                      <a16:creationId xmlns:a16="http://schemas.microsoft.com/office/drawing/2014/main" xmlns="" id="{68ECA60C-3822-D541-8086-9563AF66E0E9}"/>
                    </a:ext>
                  </a:extLst>
                </p:cNvPr>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2" name="椭圆 17">
                  <a:extLst>
                    <a:ext uri="{FF2B5EF4-FFF2-40B4-BE49-F238E27FC236}">
                      <a16:creationId xmlns:a16="http://schemas.microsoft.com/office/drawing/2014/main" xmlns="" id="{B3CAFE8E-3C93-5F47-B148-E549AB1270AC}"/>
                    </a:ext>
                  </a:extLst>
                </p:cNvPr>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3" name="椭圆 18">
                  <a:extLst>
                    <a:ext uri="{FF2B5EF4-FFF2-40B4-BE49-F238E27FC236}">
                      <a16:creationId xmlns:a16="http://schemas.microsoft.com/office/drawing/2014/main" xmlns="" id="{DB75736C-3675-3C44-A926-F9AA722D805E}"/>
                    </a:ext>
                  </a:extLst>
                </p:cNvPr>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4" name="椭圆 19">
                  <a:extLst>
                    <a:ext uri="{FF2B5EF4-FFF2-40B4-BE49-F238E27FC236}">
                      <a16:creationId xmlns:a16="http://schemas.microsoft.com/office/drawing/2014/main" xmlns="" id="{79C0A07C-ADCA-F44A-86AB-B124F051B280}"/>
                    </a:ext>
                  </a:extLst>
                </p:cNvPr>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5" name="椭圆 20">
                  <a:extLst>
                    <a:ext uri="{FF2B5EF4-FFF2-40B4-BE49-F238E27FC236}">
                      <a16:creationId xmlns:a16="http://schemas.microsoft.com/office/drawing/2014/main" xmlns="" id="{4C6F6F8C-69C9-414D-963D-DCDE83D6D688}"/>
                    </a:ext>
                  </a:extLst>
                </p:cNvPr>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6" name="椭圆 21">
                  <a:extLst>
                    <a:ext uri="{FF2B5EF4-FFF2-40B4-BE49-F238E27FC236}">
                      <a16:creationId xmlns:a16="http://schemas.microsoft.com/office/drawing/2014/main" xmlns="" id="{2B87B347-732F-5846-8E8F-AD2B76C0CFB9}"/>
                    </a:ext>
                  </a:extLst>
                </p:cNvPr>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7" name="椭圆 22">
                  <a:extLst>
                    <a:ext uri="{FF2B5EF4-FFF2-40B4-BE49-F238E27FC236}">
                      <a16:creationId xmlns:a16="http://schemas.microsoft.com/office/drawing/2014/main" xmlns="" id="{8B1E8517-5F15-CE40-AFFA-30A19F8BE8B9}"/>
                    </a:ext>
                  </a:extLst>
                </p:cNvPr>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8" name="椭圆 23">
                  <a:extLst>
                    <a:ext uri="{FF2B5EF4-FFF2-40B4-BE49-F238E27FC236}">
                      <a16:creationId xmlns:a16="http://schemas.microsoft.com/office/drawing/2014/main" xmlns="" id="{44946104-EAC6-D848-921F-1296C25F2234}"/>
                    </a:ext>
                  </a:extLst>
                </p:cNvPr>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9" name="椭圆 24">
                  <a:extLst>
                    <a:ext uri="{FF2B5EF4-FFF2-40B4-BE49-F238E27FC236}">
                      <a16:creationId xmlns:a16="http://schemas.microsoft.com/office/drawing/2014/main" xmlns="" id="{05AA131D-1EFD-9D49-83EA-192F91E49816}"/>
                    </a:ext>
                  </a:extLst>
                </p:cNvPr>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30" name="椭圆 25">
                  <a:extLst>
                    <a:ext uri="{FF2B5EF4-FFF2-40B4-BE49-F238E27FC236}">
                      <a16:creationId xmlns:a16="http://schemas.microsoft.com/office/drawing/2014/main" xmlns="" id="{E58CB872-2DA6-E341-8F0D-0BA298282660}"/>
                    </a:ext>
                  </a:extLst>
                </p:cNvPr>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6" name="矩形 80">
              <a:extLst>
                <a:ext uri="{FF2B5EF4-FFF2-40B4-BE49-F238E27FC236}">
                  <a16:creationId xmlns:a16="http://schemas.microsoft.com/office/drawing/2014/main" xmlns="" id="{8155AA06-CCA8-C042-B0A2-E5D8D316CCA7}"/>
                </a:ext>
              </a:extLst>
            </p:cNvPr>
            <p:cNvSpPr>
              <a:spLocks noChangeArrowheads="1"/>
            </p:cNvSpPr>
            <p:nvPr/>
          </p:nvSpPr>
          <p:spPr bwMode="auto">
            <a:xfrm>
              <a:off x="971273" y="385651"/>
              <a:ext cx="31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endParaRPr lang="zh-CN" altLang="en-US" sz="3200" b="1" dirty="0">
                <a:solidFill>
                  <a:schemeClr val="bg1"/>
                </a:solidFill>
                <a:latin typeface="Century Gothic" panose="020B0502020202020204" pitchFamily="34" charset="0"/>
                <a:ea typeface="微软雅黑" pitchFamily="34" charset="-122"/>
              </a:endParaRPr>
            </a:p>
          </p:txBody>
        </p:sp>
      </p:grpSp>
      <p:sp>
        <p:nvSpPr>
          <p:cNvPr id="86" name="矩形 80">
            <a:extLst>
              <a:ext uri="{FF2B5EF4-FFF2-40B4-BE49-F238E27FC236}">
                <a16:creationId xmlns:a16="http://schemas.microsoft.com/office/drawing/2014/main" xmlns="" id="{87E56B2D-F013-C046-A6FC-50A835F25CD7}"/>
              </a:ext>
            </a:extLst>
          </p:cNvPr>
          <p:cNvSpPr>
            <a:spLocks noChangeArrowheads="1"/>
          </p:cNvSpPr>
          <p:nvPr/>
        </p:nvSpPr>
        <p:spPr bwMode="auto">
          <a:xfrm>
            <a:off x="1101941" y="385763"/>
            <a:ext cx="54893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altLang="zh-CN" sz="3200" b="1" dirty="0">
                <a:solidFill>
                  <a:schemeClr val="bg1"/>
                </a:solidFill>
                <a:latin typeface="Century Gothic" panose="020B0502020202020204" pitchFamily="34" charset="0"/>
                <a:ea typeface="微软雅黑" pitchFamily="34" charset="-122"/>
              </a:rPr>
              <a:t>Business Understanding</a:t>
            </a:r>
          </a:p>
        </p:txBody>
      </p:sp>
      <p:sp>
        <p:nvSpPr>
          <p:cNvPr id="87" name="矩形 80">
            <a:extLst>
              <a:ext uri="{FF2B5EF4-FFF2-40B4-BE49-F238E27FC236}">
                <a16:creationId xmlns:a16="http://schemas.microsoft.com/office/drawing/2014/main" xmlns="" id="{CB158C6D-68B8-4C4C-9209-6D100E2E448E}"/>
              </a:ext>
            </a:extLst>
          </p:cNvPr>
          <p:cNvSpPr>
            <a:spLocks noChangeArrowheads="1"/>
          </p:cNvSpPr>
          <p:nvPr/>
        </p:nvSpPr>
        <p:spPr bwMode="auto">
          <a:xfrm>
            <a:off x="2117158" y="2138007"/>
            <a:ext cx="822387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zh-CN" sz="2400" b="1" dirty="0">
                <a:solidFill>
                  <a:schemeClr val="accent5">
                    <a:lumMod val="75000"/>
                  </a:schemeClr>
                </a:solidFill>
                <a:latin typeface="Century Gothic" panose="020B0502020202020204" pitchFamily="34" charset="0"/>
                <a:ea typeface="微软雅黑" pitchFamily="34" charset="-122"/>
                <a:cs typeface="Arial" panose="020B0604020202020204" pitchFamily="34" charset="0"/>
              </a:rPr>
              <a:t>Baseline</a:t>
            </a:r>
          </a:p>
          <a:p>
            <a:pPr eaLnBrk="1" hangingPunct="1"/>
            <a:r>
              <a:rPr lang="en-US" altLang="zh-CN" sz="2400" b="1" dirty="0">
                <a:solidFill>
                  <a:schemeClr val="bg1"/>
                </a:solidFill>
                <a:latin typeface="Century Gothic" panose="020B0502020202020204" pitchFamily="34" charset="0"/>
                <a:ea typeface="微软雅黑" pitchFamily="34" charset="-122"/>
                <a:cs typeface="Arial" panose="020B0604020202020204" pitchFamily="34" charset="0"/>
              </a:rPr>
              <a:t>Linear Regression: MSE 0.051  </a:t>
            </a:r>
          </a:p>
          <a:p>
            <a:pPr eaLnBrk="1" hangingPunct="1"/>
            <a:r>
              <a:rPr lang="en-US" altLang="zh-CN" sz="2400" b="1" dirty="0">
                <a:solidFill>
                  <a:schemeClr val="bg1"/>
                </a:solidFill>
                <a:latin typeface="Century Gothic" panose="020B0502020202020204" pitchFamily="34" charset="0"/>
                <a:ea typeface="微软雅黑" pitchFamily="34" charset="-122"/>
                <a:cs typeface="Arial" panose="020B0604020202020204" pitchFamily="34" charset="0"/>
              </a:rPr>
              <a:t>Base Distribution: 0.53 </a:t>
            </a:r>
          </a:p>
          <a:p>
            <a:pPr eaLnBrk="1" hangingPunct="1"/>
            <a:r>
              <a:rPr lang="en-US" altLang="zh-CN" sz="2400" b="1" dirty="0">
                <a:solidFill>
                  <a:schemeClr val="bg1"/>
                </a:solidFill>
                <a:latin typeface="Century Gothic" panose="020B0502020202020204" pitchFamily="34" charset="0"/>
                <a:ea typeface="微软雅黑" pitchFamily="34" charset="-122"/>
                <a:cs typeface="Arial" panose="020B0604020202020204" pitchFamily="34" charset="0"/>
              </a:rPr>
              <a:t> </a:t>
            </a:r>
            <a:endParaRPr lang="en-US" altLang="zh-CN" sz="2400" dirty="0">
              <a:solidFill>
                <a:schemeClr val="bg1"/>
              </a:solidFill>
              <a:latin typeface="Century Gothic" panose="020B0502020202020204" pitchFamily="34" charset="0"/>
              <a:ea typeface="微软雅黑" pitchFamily="34" charset="-122"/>
              <a:cs typeface="Arial" panose="020B0604020202020204" pitchFamily="34" charset="0"/>
            </a:endParaRPr>
          </a:p>
        </p:txBody>
      </p:sp>
      <p:cxnSp>
        <p:nvCxnSpPr>
          <p:cNvPr id="88" name="Straight Connector 87">
            <a:extLst>
              <a:ext uri="{FF2B5EF4-FFF2-40B4-BE49-F238E27FC236}">
                <a16:creationId xmlns:a16="http://schemas.microsoft.com/office/drawing/2014/main" xmlns="" id="{22409775-8D9E-3E42-B763-14C46D222636}"/>
              </a:ext>
            </a:extLst>
          </p:cNvPr>
          <p:cNvCxnSpPr/>
          <p:nvPr/>
        </p:nvCxnSpPr>
        <p:spPr bwMode="auto">
          <a:xfrm>
            <a:off x="795224" y="3633849"/>
            <a:ext cx="9892568" cy="0"/>
          </a:xfrm>
          <a:prstGeom prst="line">
            <a:avLst/>
          </a:prstGeom>
          <a:solidFill>
            <a:schemeClr val="accent1"/>
          </a:solidFill>
          <a:ln w="285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 name="矩形 80">
            <a:extLst>
              <a:ext uri="{FF2B5EF4-FFF2-40B4-BE49-F238E27FC236}">
                <a16:creationId xmlns:a16="http://schemas.microsoft.com/office/drawing/2014/main" xmlns="" id="{A1A1A72C-3EAA-964B-B638-7DE2332206C0}"/>
              </a:ext>
            </a:extLst>
          </p:cNvPr>
          <p:cNvSpPr>
            <a:spLocks noChangeArrowheads="1"/>
          </p:cNvSpPr>
          <p:nvPr/>
        </p:nvSpPr>
        <p:spPr bwMode="auto">
          <a:xfrm>
            <a:off x="2117158" y="4160196"/>
            <a:ext cx="908839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zh-CN" sz="2400" b="1" dirty="0">
                <a:solidFill>
                  <a:schemeClr val="accent5">
                    <a:lumMod val="75000"/>
                  </a:schemeClr>
                </a:solidFill>
                <a:latin typeface="Century Gothic" panose="020B0502020202020204" pitchFamily="34" charset="0"/>
                <a:ea typeface="微软雅黑" pitchFamily="34" charset="-122"/>
                <a:cs typeface="Arial" panose="020B0604020202020204" pitchFamily="34" charset="0"/>
              </a:rPr>
              <a:t>Expected Value added</a:t>
            </a:r>
          </a:p>
          <a:p>
            <a:pPr eaLnBrk="1" hangingPunct="1"/>
            <a:r>
              <a:rPr lang="en-US" altLang="zh-CN" sz="2400" b="1" dirty="0">
                <a:solidFill>
                  <a:schemeClr val="bg1"/>
                </a:solidFill>
                <a:latin typeface="Century Gothic" panose="020B0502020202020204" pitchFamily="34" charset="0"/>
                <a:ea typeface="微软雅黑" pitchFamily="34" charset="-122"/>
                <a:cs typeface="Arial" panose="020B0604020202020204" pitchFamily="34" charset="0"/>
              </a:rPr>
              <a:t>Boosted regression tree: MSE 0.0369</a:t>
            </a:r>
          </a:p>
          <a:p>
            <a:pPr eaLnBrk="1" hangingPunct="1"/>
            <a:r>
              <a:rPr lang="en-US" altLang="zh-CN" sz="2400" b="1" dirty="0">
                <a:solidFill>
                  <a:schemeClr val="bg1"/>
                </a:solidFill>
                <a:latin typeface="Century Gothic" panose="020B0502020202020204" pitchFamily="34" charset="0"/>
                <a:ea typeface="微软雅黑" pitchFamily="34" charset="-122"/>
                <a:cs typeface="Arial" panose="020B0604020202020204" pitchFamily="34" charset="0"/>
              </a:rPr>
              <a:t>Boosted classification tree: Accuracy 0.55 </a:t>
            </a:r>
          </a:p>
          <a:p>
            <a:pPr eaLnBrk="1" hangingPunct="1"/>
            <a:r>
              <a:rPr lang="en-US" altLang="zh-CN" sz="2400" b="1" dirty="0">
                <a:solidFill>
                  <a:schemeClr val="bg1"/>
                </a:solidFill>
                <a:latin typeface="Century Gothic" panose="020B0502020202020204" pitchFamily="34" charset="0"/>
                <a:ea typeface="微软雅黑" pitchFamily="34" charset="-122"/>
                <a:cs typeface="Arial" panose="020B0604020202020204" pitchFamily="34" charset="0"/>
              </a:rPr>
              <a:t> </a:t>
            </a:r>
            <a:endParaRPr lang="en-US" altLang="zh-CN" sz="2400" dirty="0">
              <a:solidFill>
                <a:schemeClr val="bg1"/>
              </a:solidFill>
              <a:latin typeface="Century Gothic" panose="020B0502020202020204" pitchFamily="34" charset="0"/>
              <a:ea typeface="微软雅黑" pitchFamily="34" charset="-122"/>
              <a:cs typeface="Arial" panose="020B0604020202020204" pitchFamily="34" charset="0"/>
            </a:endParaRPr>
          </a:p>
        </p:txBody>
      </p:sp>
      <p:sp>
        <p:nvSpPr>
          <p:cNvPr id="90" name="矩形 89">
            <a:extLst>
              <a:ext uri="{FF2B5EF4-FFF2-40B4-BE49-F238E27FC236}">
                <a16:creationId xmlns:a16="http://schemas.microsoft.com/office/drawing/2014/main" xmlns="" id="{25E231FE-14E2-CD49-8D94-9E7CAE95CC2E}"/>
              </a:ext>
            </a:extLst>
          </p:cNvPr>
          <p:cNvSpPr>
            <a:spLocks noChangeArrowheads="1"/>
          </p:cNvSpPr>
          <p:nvPr/>
        </p:nvSpPr>
        <p:spPr bwMode="auto">
          <a:xfrm>
            <a:off x="1173812" y="1148996"/>
            <a:ext cx="9525000" cy="63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en-US" altLang="zh-CN" b="1" dirty="0">
                <a:solidFill>
                  <a:schemeClr val="bg2"/>
                </a:solidFill>
                <a:latin typeface="Century Gothic" panose="020B0502020202020204" pitchFamily="34" charset="0"/>
              </a:rPr>
              <a:t>We use both classification model and regression models to predict percentage change of VIX,  and we use </a:t>
            </a:r>
            <a:r>
              <a:rPr lang="en-US" altLang="zh-CN" b="1" dirty="0" err="1">
                <a:solidFill>
                  <a:schemeClr val="bg2"/>
                </a:solidFill>
                <a:latin typeface="Century Gothic" panose="020B0502020202020204" pitchFamily="34" charset="0"/>
              </a:rPr>
              <a:t>xgboost</a:t>
            </a:r>
            <a:r>
              <a:rPr lang="en-US" altLang="zh-CN" b="1" dirty="0">
                <a:solidFill>
                  <a:schemeClr val="bg2"/>
                </a:solidFill>
                <a:latin typeface="Century Gothic" panose="020B0502020202020204" pitchFamily="34" charset="0"/>
              </a:rPr>
              <a:t>  to out perform the linear models </a:t>
            </a:r>
            <a:endParaRPr lang="en-US" altLang="en-US" sz="1200" dirty="0">
              <a:solidFill>
                <a:srgbClr val="FDFDFD"/>
              </a:solidFill>
              <a:latin typeface="Century Gothic" panose="020B0502020202020204" pitchFamily="34" charset="0"/>
              <a:ea typeface="微软雅黑" pitchFamily="34" charset="-122"/>
            </a:endParaRPr>
          </a:p>
        </p:txBody>
      </p:sp>
      <p:cxnSp>
        <p:nvCxnSpPr>
          <p:cNvPr id="93" name="Straight Arrow Connector 92">
            <a:extLst>
              <a:ext uri="{FF2B5EF4-FFF2-40B4-BE49-F238E27FC236}">
                <a16:creationId xmlns:a16="http://schemas.microsoft.com/office/drawing/2014/main" xmlns="" id="{7B2686B1-4530-F14F-B59E-BECE57A3FF69}"/>
              </a:ext>
            </a:extLst>
          </p:cNvPr>
          <p:cNvCxnSpPr/>
          <p:nvPr/>
        </p:nvCxnSpPr>
        <p:spPr bwMode="auto">
          <a:xfrm>
            <a:off x="5852160" y="3633849"/>
            <a:ext cx="0" cy="289758"/>
          </a:xfrm>
          <a:prstGeom prst="straightConnector1">
            <a:avLst/>
          </a:prstGeom>
          <a:solidFill>
            <a:schemeClr val="accent1"/>
          </a:solidFill>
          <a:ln w="5715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11707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sharpenSoften amount="-61000"/>
                    </a14:imgEffect>
                    <a14:imgEffect>
                      <a14:brightnessContrast bright="-55000" contrast="25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17" name="组合 16"/>
          <p:cNvGrpSpPr/>
          <p:nvPr/>
        </p:nvGrpSpPr>
        <p:grpSpPr>
          <a:xfrm>
            <a:off x="4293452" y="812466"/>
            <a:ext cx="3108834" cy="5474945"/>
            <a:chOff x="4293452" y="812466"/>
            <a:chExt cx="3108834" cy="5474945"/>
          </a:xfrm>
        </p:grpSpPr>
        <p:sp>
          <p:nvSpPr>
            <p:cNvPr id="185" name="椭圆 2"/>
            <p:cNvSpPr>
              <a:spLocks noChangeArrowheads="1"/>
            </p:cNvSpPr>
            <p:nvPr/>
          </p:nvSpPr>
          <p:spPr bwMode="auto">
            <a:xfrm>
              <a:off x="5547347" y="5227352"/>
              <a:ext cx="1071445" cy="1060059"/>
            </a:xfrm>
            <a:prstGeom prst="ellipse">
              <a:avLst/>
            </a:prstGeom>
            <a:solidFill>
              <a:srgbClr val="FFFFFF">
                <a:alpha val="50195"/>
              </a:srgbClr>
            </a:solidFill>
            <a:ln w="12700">
              <a:solidFill>
                <a:schemeClr val="bg1"/>
              </a:solidFill>
              <a:bevel/>
              <a:headEnd/>
              <a:tailEnd/>
            </a:ln>
          </p:spPr>
          <p:txBody>
            <a:bodyPr anchor="ctr"/>
            <a:lstStyle/>
            <a:p>
              <a:pPr algn="ctr"/>
              <a:endParaRPr lang="zh-CN" altLang="zh-CN">
                <a:solidFill>
                  <a:srgbClr val="FFFFFF"/>
                </a:solidFill>
              </a:endParaRPr>
            </a:p>
          </p:txBody>
        </p:sp>
        <p:sp>
          <p:nvSpPr>
            <p:cNvPr id="162" name="椭圆 10"/>
            <p:cNvSpPr>
              <a:spLocks noChangeArrowheads="1"/>
            </p:cNvSpPr>
            <p:nvPr/>
          </p:nvSpPr>
          <p:spPr bwMode="auto">
            <a:xfrm>
              <a:off x="4842291" y="4273713"/>
              <a:ext cx="1222051" cy="1247668"/>
            </a:xfrm>
            <a:prstGeom prst="ellipse">
              <a:avLst/>
            </a:prstGeom>
            <a:solidFill>
              <a:srgbClr val="FFFFFF">
                <a:alpha val="20000"/>
              </a:srgbClr>
            </a:solidFill>
            <a:ln w="12700">
              <a:solidFill>
                <a:schemeClr val="bg1"/>
              </a:solidFill>
              <a:bevel/>
              <a:headEnd/>
              <a:tailEnd/>
            </a:ln>
          </p:spPr>
          <p:txBody>
            <a:bodyPr anchor="ctr"/>
            <a:lstStyle/>
            <a:p>
              <a:pPr algn="ctr"/>
              <a:endParaRPr lang="zh-CN" altLang="zh-CN">
                <a:solidFill>
                  <a:srgbClr val="FFFFFF"/>
                </a:solidFill>
              </a:endParaRPr>
            </a:p>
          </p:txBody>
        </p:sp>
        <p:sp>
          <p:nvSpPr>
            <p:cNvPr id="161" name="椭圆 8"/>
            <p:cNvSpPr>
              <a:spLocks noChangeArrowheads="1"/>
            </p:cNvSpPr>
            <p:nvPr/>
          </p:nvSpPr>
          <p:spPr bwMode="auto">
            <a:xfrm>
              <a:off x="5638486" y="3142641"/>
              <a:ext cx="1763800" cy="1754906"/>
            </a:xfrm>
            <a:prstGeom prst="ellipse">
              <a:avLst/>
            </a:prstGeom>
            <a:solidFill>
              <a:srgbClr val="FFFFFF">
                <a:alpha val="69019"/>
              </a:srgbClr>
            </a:solidFill>
            <a:ln w="12700">
              <a:solidFill>
                <a:schemeClr val="bg1"/>
              </a:solidFill>
              <a:bevel/>
              <a:headEnd/>
              <a:tailEnd/>
            </a:ln>
          </p:spPr>
          <p:txBody>
            <a:bodyPr anchor="ctr"/>
            <a:lstStyle/>
            <a:p>
              <a:pPr algn="ctr"/>
              <a:endParaRPr lang="zh-CN" altLang="zh-CN">
                <a:solidFill>
                  <a:srgbClr val="FFFFFF"/>
                </a:solidFill>
              </a:endParaRPr>
            </a:p>
          </p:txBody>
        </p:sp>
        <p:sp>
          <p:nvSpPr>
            <p:cNvPr id="160" name="椭圆 5"/>
            <p:cNvSpPr>
              <a:spLocks noChangeArrowheads="1"/>
            </p:cNvSpPr>
            <p:nvPr/>
          </p:nvSpPr>
          <p:spPr bwMode="auto">
            <a:xfrm>
              <a:off x="4293452" y="2318827"/>
              <a:ext cx="1739900" cy="1739900"/>
            </a:xfrm>
            <a:prstGeom prst="ellipse">
              <a:avLst/>
            </a:prstGeom>
            <a:solidFill>
              <a:srgbClr val="F2F2F2"/>
            </a:solidFill>
            <a:ln w="12700">
              <a:solidFill>
                <a:srgbClr val="BFBFBF"/>
              </a:solidFill>
              <a:bevel/>
              <a:headEnd/>
              <a:tailEnd/>
            </a:ln>
          </p:spPr>
          <p:txBody>
            <a:bodyPr anchor="ctr"/>
            <a:lstStyle/>
            <a:p>
              <a:pPr algn="ctr"/>
              <a:endParaRPr lang="zh-CN" altLang="zh-CN">
                <a:solidFill>
                  <a:srgbClr val="FFFFFF"/>
                </a:solidFill>
              </a:endParaRPr>
            </a:p>
          </p:txBody>
        </p:sp>
        <p:sp>
          <p:nvSpPr>
            <p:cNvPr id="148" name="椭圆 2"/>
            <p:cNvSpPr>
              <a:spLocks noChangeArrowheads="1"/>
            </p:cNvSpPr>
            <p:nvPr/>
          </p:nvSpPr>
          <p:spPr bwMode="auto">
            <a:xfrm>
              <a:off x="4978876" y="812466"/>
              <a:ext cx="2036762" cy="2036763"/>
            </a:xfrm>
            <a:prstGeom prst="ellipse">
              <a:avLst/>
            </a:prstGeom>
            <a:solidFill>
              <a:srgbClr val="FFFFFF">
                <a:alpha val="50195"/>
              </a:srgbClr>
            </a:solidFill>
            <a:ln w="12700">
              <a:solidFill>
                <a:schemeClr val="bg1"/>
              </a:solidFill>
              <a:bevel/>
              <a:headEnd/>
              <a:tailEnd/>
            </a:ln>
          </p:spPr>
          <p:txBody>
            <a:bodyPr anchor="ctr"/>
            <a:lstStyle/>
            <a:p>
              <a:pPr algn="ctr"/>
              <a:endParaRPr lang="zh-CN" altLang="zh-CN">
                <a:solidFill>
                  <a:srgbClr val="FFFFFF"/>
                </a:solidFill>
              </a:endParaRPr>
            </a:p>
          </p:txBody>
        </p:sp>
      </p:grpSp>
      <p:grpSp>
        <p:nvGrpSpPr>
          <p:cNvPr id="2" name="组合 1"/>
          <p:cNvGrpSpPr>
            <a:grpSpLocks/>
          </p:cNvGrpSpPr>
          <p:nvPr/>
        </p:nvGrpSpPr>
        <p:grpSpPr bwMode="auto">
          <a:xfrm>
            <a:off x="546100" y="385763"/>
            <a:ext cx="5202238" cy="584200"/>
            <a:chOff x="546100" y="385651"/>
            <a:chExt cx="5201554" cy="584775"/>
          </a:xfrm>
        </p:grpSpPr>
        <p:grpSp>
          <p:nvGrpSpPr>
            <p:cNvPr id="7207" name="组合 1"/>
            <p:cNvGrpSpPr>
              <a:grpSpLocks/>
            </p:cNvGrpSpPr>
            <p:nvPr/>
          </p:nvGrpSpPr>
          <p:grpSpPr bwMode="auto">
            <a:xfrm>
              <a:off x="546100" y="404002"/>
              <a:ext cx="584200" cy="549275"/>
              <a:chOff x="0" y="0"/>
              <a:chExt cx="648285" cy="609713"/>
            </a:xfrm>
          </p:grpSpPr>
          <p:grpSp>
            <p:nvGrpSpPr>
              <p:cNvPr id="7209" name="组合 2"/>
              <p:cNvGrpSpPr>
                <a:grpSpLocks/>
              </p:cNvGrpSpPr>
              <p:nvPr/>
            </p:nvGrpSpPr>
            <p:grpSpPr bwMode="auto">
              <a:xfrm>
                <a:off x="0" y="0"/>
                <a:ext cx="432385" cy="432385"/>
                <a:chOff x="0" y="0"/>
                <a:chExt cx="4004677" cy="4004677"/>
              </a:xfrm>
            </p:grpSpPr>
            <p:grpSp>
              <p:nvGrpSpPr>
                <p:cNvPr id="7262" name="组合 55"/>
                <p:cNvGrpSpPr>
                  <a:grpSpLocks/>
                </p:cNvGrpSpPr>
                <p:nvPr/>
              </p:nvGrpSpPr>
              <p:grpSpPr bwMode="auto">
                <a:xfrm>
                  <a:off x="190939" y="246027"/>
                  <a:ext cx="3606099" cy="3570272"/>
                  <a:chOff x="0" y="0"/>
                  <a:chExt cx="3606099" cy="3570272"/>
                </a:xfrm>
              </p:grpSpPr>
              <p:sp>
                <p:nvSpPr>
                  <p:cNvPr id="7283"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284"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285"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286"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7263"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64"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65"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66"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67"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68"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69"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70"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71"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72"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73"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74"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75"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76"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77"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78"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79"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80"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81"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82"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7210" name="组合 3"/>
              <p:cNvGrpSpPr>
                <a:grpSpLocks/>
              </p:cNvGrpSpPr>
              <p:nvPr/>
            </p:nvGrpSpPr>
            <p:grpSpPr bwMode="auto">
              <a:xfrm>
                <a:off x="215900" y="0"/>
                <a:ext cx="432385" cy="432385"/>
                <a:chOff x="0" y="0"/>
                <a:chExt cx="4004677" cy="4004677"/>
              </a:xfrm>
            </p:grpSpPr>
            <p:grpSp>
              <p:nvGrpSpPr>
                <p:cNvPr id="7237" name="组合 30"/>
                <p:cNvGrpSpPr>
                  <a:grpSpLocks/>
                </p:cNvGrpSpPr>
                <p:nvPr/>
              </p:nvGrpSpPr>
              <p:grpSpPr bwMode="auto">
                <a:xfrm>
                  <a:off x="190939" y="246027"/>
                  <a:ext cx="3606099" cy="3570272"/>
                  <a:chOff x="0" y="0"/>
                  <a:chExt cx="3606099" cy="3570272"/>
                </a:xfrm>
              </p:grpSpPr>
              <p:sp>
                <p:nvSpPr>
                  <p:cNvPr id="7258"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259"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260"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261"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7238"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39"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40"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41"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42"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43"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44"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45"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46"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47"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48"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49"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50"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51"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52"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53"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54"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55"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56"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57"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7211" name="组合 4"/>
              <p:cNvGrpSpPr>
                <a:grpSpLocks/>
              </p:cNvGrpSpPr>
              <p:nvPr/>
            </p:nvGrpSpPr>
            <p:grpSpPr bwMode="auto">
              <a:xfrm>
                <a:off x="115763" y="177328"/>
                <a:ext cx="432385" cy="432385"/>
                <a:chOff x="0" y="0"/>
                <a:chExt cx="4004677" cy="4004677"/>
              </a:xfrm>
            </p:grpSpPr>
            <p:grpSp>
              <p:nvGrpSpPr>
                <p:cNvPr id="7212" name="组合 5"/>
                <p:cNvGrpSpPr>
                  <a:grpSpLocks/>
                </p:cNvGrpSpPr>
                <p:nvPr/>
              </p:nvGrpSpPr>
              <p:grpSpPr bwMode="auto">
                <a:xfrm>
                  <a:off x="190939" y="246027"/>
                  <a:ext cx="3606099" cy="3570272"/>
                  <a:chOff x="0" y="0"/>
                  <a:chExt cx="3606099" cy="3570272"/>
                </a:xfrm>
              </p:grpSpPr>
              <p:sp>
                <p:nvSpPr>
                  <p:cNvPr id="7233"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234"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235"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236"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7213"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14"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15"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16"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17"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18"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19"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20"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21"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22"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23"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24"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25"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26"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27"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28"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29"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30"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31"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7232"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7208" name="矩形 80"/>
            <p:cNvSpPr>
              <a:spLocks noChangeArrowheads="1"/>
            </p:cNvSpPr>
            <p:nvPr/>
          </p:nvSpPr>
          <p:spPr bwMode="auto">
            <a:xfrm>
              <a:off x="1101908" y="385651"/>
              <a:ext cx="46457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zh-CN" sz="3200" b="1" dirty="0">
                  <a:solidFill>
                    <a:schemeClr val="bg1"/>
                  </a:solidFill>
                  <a:latin typeface="微软雅黑" pitchFamily="34" charset="-122"/>
                  <a:ea typeface="微软雅黑" pitchFamily="34" charset="-122"/>
                </a:rPr>
                <a:t>About the Predictors</a:t>
              </a:r>
            </a:p>
          </p:txBody>
        </p:sp>
      </p:grpSp>
      <p:grpSp>
        <p:nvGrpSpPr>
          <p:cNvPr id="12" name="组合 11"/>
          <p:cNvGrpSpPr/>
          <p:nvPr/>
        </p:nvGrpSpPr>
        <p:grpSpPr>
          <a:xfrm>
            <a:off x="5647957" y="1179274"/>
            <a:ext cx="5338631" cy="1415772"/>
            <a:chOff x="5578723" y="1203699"/>
            <a:chExt cx="5338631" cy="1415772"/>
          </a:xfrm>
        </p:grpSpPr>
        <p:sp>
          <p:nvSpPr>
            <p:cNvPr id="7190" name="矩形 89"/>
            <p:cNvSpPr>
              <a:spLocks noChangeArrowheads="1"/>
            </p:cNvSpPr>
            <p:nvPr/>
          </p:nvSpPr>
          <p:spPr bwMode="auto">
            <a:xfrm>
              <a:off x="7185142" y="1203699"/>
              <a:ext cx="3732212"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hangingPunct="1"/>
              <a:r>
                <a:rPr lang="en-US" altLang="zh-CN" sz="2000" b="1" dirty="0">
                  <a:solidFill>
                    <a:schemeClr val="bg1"/>
                  </a:solidFill>
                  <a:latin typeface="Century Gothic" panose="020B0502020202020204" pitchFamily="34" charset="0"/>
                </a:rPr>
                <a:t>Ave sources: </a:t>
              </a:r>
            </a:p>
            <a:p>
              <a:pPr eaLnBrk="1" hangingPunct="1"/>
              <a:r>
                <a:rPr lang="en-US" altLang="zh-CN" dirty="0">
                  <a:solidFill>
                    <a:schemeClr val="bg2"/>
                  </a:solidFill>
                  <a:latin typeface="Century Gothic" panose="020B0502020202020204" pitchFamily="34" charset="0"/>
                </a:rPr>
                <a:t>It’s the average number of information sources containing one or more mentions of an event. </a:t>
              </a:r>
            </a:p>
          </p:txBody>
        </p:sp>
        <p:grpSp>
          <p:nvGrpSpPr>
            <p:cNvPr id="128" name="Group 44">
              <a:extLst/>
            </p:cNvPr>
            <p:cNvGrpSpPr/>
            <p:nvPr/>
          </p:nvGrpSpPr>
          <p:grpSpPr bwMode="auto">
            <a:xfrm>
              <a:off x="5578723" y="1387546"/>
              <a:ext cx="837068" cy="886601"/>
              <a:chOff x="9886950" y="1016001"/>
              <a:chExt cx="482600" cy="461963"/>
            </a:xfrm>
            <a:solidFill>
              <a:schemeClr val="bg1"/>
            </a:solidFill>
          </p:grpSpPr>
          <p:sp>
            <p:nvSpPr>
              <p:cNvPr id="129" name="Freeform 36">
                <a:extLst/>
              </p:cNvPr>
              <p:cNvSpPr>
                <a:spLocks noEditPoints="1"/>
              </p:cNvSpPr>
              <p:nvPr/>
            </p:nvSpPr>
            <p:spPr bwMode="auto">
              <a:xfrm>
                <a:off x="9886950" y="1016001"/>
                <a:ext cx="482600" cy="461963"/>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a:p>
            </p:txBody>
          </p:sp>
          <p:sp>
            <p:nvSpPr>
              <p:cNvPr id="130" name="Freeform 37">
                <a:extLst/>
              </p:cNvPr>
              <p:cNvSpPr>
                <a:spLocks noEditPoints="1"/>
              </p:cNvSpPr>
              <p:nvPr/>
            </p:nvSpPr>
            <p:spPr bwMode="auto">
              <a:xfrm>
                <a:off x="9947275" y="1076326"/>
                <a:ext cx="361950" cy="242888"/>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a:p>
            </p:txBody>
          </p:sp>
          <p:sp>
            <p:nvSpPr>
              <p:cNvPr id="131" name="Freeform 38">
                <a:extLst/>
              </p:cNvPr>
              <p:cNvSpPr>
                <a:spLocks noEditPoints="1"/>
              </p:cNvSpPr>
              <p:nvPr/>
            </p:nvSpPr>
            <p:spPr bwMode="auto">
              <a:xfrm>
                <a:off x="10104438" y="1327151"/>
                <a:ext cx="46037" cy="444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a:p>
            </p:txBody>
          </p:sp>
          <p:sp>
            <p:nvSpPr>
              <p:cNvPr id="132" name="Freeform 39">
                <a:extLst/>
              </p:cNvPr>
              <p:cNvSpPr>
                <a:spLocks/>
              </p:cNvSpPr>
              <p:nvPr/>
            </p:nvSpPr>
            <p:spPr bwMode="auto">
              <a:xfrm>
                <a:off x="10067925" y="1198563"/>
                <a:ext cx="52614" cy="173038"/>
              </a:xfrm>
              <a:custGeom>
                <a:avLst/>
                <a:gdLst>
                  <a:gd name="T0" fmla="*/ 9 w 12"/>
                  <a:gd name="T1" fmla="*/ 0 h 24"/>
                  <a:gd name="T2" fmla="*/ 3 w 12"/>
                  <a:gd name="T3" fmla="*/ 0 h 24"/>
                  <a:gd name="T4" fmla="*/ 0 w 12"/>
                  <a:gd name="T5" fmla="*/ 3 h 24"/>
                  <a:gd name="T6" fmla="*/ 0 w 12"/>
                  <a:gd name="T7" fmla="*/ 21 h 24"/>
                  <a:gd name="T8" fmla="*/ 3 w 12"/>
                  <a:gd name="T9" fmla="*/ 24 h 24"/>
                  <a:gd name="T10" fmla="*/ 9 w 12"/>
                  <a:gd name="T11" fmla="*/ 24 h 24"/>
                  <a:gd name="T12" fmla="*/ 12 w 12"/>
                  <a:gd name="T13" fmla="*/ 21 h 24"/>
                  <a:gd name="T14" fmla="*/ 12 w 12"/>
                  <a:gd name="T15" fmla="*/ 3 h 24"/>
                  <a:gd name="T16" fmla="*/ 9 w 12"/>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4">
                    <a:moveTo>
                      <a:pt x="9" y="0"/>
                    </a:moveTo>
                    <a:cubicBezTo>
                      <a:pt x="3" y="0"/>
                      <a:pt x="3" y="0"/>
                      <a:pt x="3" y="0"/>
                    </a:cubicBezTo>
                    <a:cubicBezTo>
                      <a:pt x="1" y="0"/>
                      <a:pt x="0" y="1"/>
                      <a:pt x="0" y="3"/>
                    </a:cubicBezTo>
                    <a:cubicBezTo>
                      <a:pt x="0" y="21"/>
                      <a:pt x="0" y="21"/>
                      <a:pt x="0" y="21"/>
                    </a:cubicBezTo>
                    <a:cubicBezTo>
                      <a:pt x="0" y="22"/>
                      <a:pt x="1" y="24"/>
                      <a:pt x="3" y="24"/>
                    </a:cubicBezTo>
                    <a:cubicBezTo>
                      <a:pt x="9" y="24"/>
                      <a:pt x="9" y="24"/>
                      <a:pt x="9" y="24"/>
                    </a:cubicBezTo>
                    <a:cubicBezTo>
                      <a:pt x="11" y="24"/>
                      <a:pt x="12" y="22"/>
                      <a:pt x="12" y="21"/>
                    </a:cubicBezTo>
                    <a:cubicBezTo>
                      <a:pt x="12" y="3"/>
                      <a:pt x="12" y="3"/>
                      <a:pt x="12" y="3"/>
                    </a:cubicBezTo>
                    <a:cubicBezTo>
                      <a:pt x="12" y="1"/>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a:p>
            </p:txBody>
          </p:sp>
          <p:sp>
            <p:nvSpPr>
              <p:cNvPr id="133" name="Freeform 40">
                <a:extLst/>
              </p:cNvPr>
              <p:cNvSpPr>
                <a:spLocks/>
              </p:cNvSpPr>
              <p:nvPr/>
            </p:nvSpPr>
            <p:spPr bwMode="auto">
              <a:xfrm>
                <a:off x="10218738" y="1106488"/>
                <a:ext cx="44450" cy="182563"/>
              </a:xfrm>
              <a:custGeom>
                <a:avLst/>
                <a:gdLst>
                  <a:gd name="T0" fmla="*/ 9 w 12"/>
                  <a:gd name="T1" fmla="*/ 0 h 48"/>
                  <a:gd name="T2" fmla="*/ 3 w 12"/>
                  <a:gd name="T3" fmla="*/ 0 h 48"/>
                  <a:gd name="T4" fmla="*/ 0 w 12"/>
                  <a:gd name="T5" fmla="*/ 3 h 48"/>
                  <a:gd name="T6" fmla="*/ 0 w 12"/>
                  <a:gd name="T7" fmla="*/ 45 h 48"/>
                  <a:gd name="T8" fmla="*/ 3 w 12"/>
                  <a:gd name="T9" fmla="*/ 48 h 48"/>
                  <a:gd name="T10" fmla="*/ 9 w 12"/>
                  <a:gd name="T11" fmla="*/ 48 h 48"/>
                  <a:gd name="T12" fmla="*/ 12 w 12"/>
                  <a:gd name="T13" fmla="*/ 45 h 48"/>
                  <a:gd name="T14" fmla="*/ 12 w 12"/>
                  <a:gd name="T15" fmla="*/ 3 h 48"/>
                  <a:gd name="T16" fmla="*/ 9 w 12"/>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8">
                    <a:moveTo>
                      <a:pt x="9" y="0"/>
                    </a:moveTo>
                    <a:cubicBezTo>
                      <a:pt x="3" y="0"/>
                      <a:pt x="3" y="0"/>
                      <a:pt x="3" y="0"/>
                    </a:cubicBezTo>
                    <a:cubicBezTo>
                      <a:pt x="1" y="0"/>
                      <a:pt x="0" y="1"/>
                      <a:pt x="0" y="3"/>
                    </a:cubicBezTo>
                    <a:cubicBezTo>
                      <a:pt x="0" y="45"/>
                      <a:pt x="0" y="45"/>
                      <a:pt x="0" y="45"/>
                    </a:cubicBezTo>
                    <a:cubicBezTo>
                      <a:pt x="0" y="47"/>
                      <a:pt x="1" y="48"/>
                      <a:pt x="3" y="48"/>
                    </a:cubicBezTo>
                    <a:cubicBezTo>
                      <a:pt x="9" y="48"/>
                      <a:pt x="9" y="48"/>
                      <a:pt x="9" y="48"/>
                    </a:cubicBezTo>
                    <a:cubicBezTo>
                      <a:pt x="11" y="48"/>
                      <a:pt x="12" y="47"/>
                      <a:pt x="12" y="45"/>
                    </a:cubicBezTo>
                    <a:cubicBezTo>
                      <a:pt x="12" y="3"/>
                      <a:pt x="12" y="3"/>
                      <a:pt x="12" y="3"/>
                    </a:cubicBezTo>
                    <a:cubicBezTo>
                      <a:pt x="12" y="1"/>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a:p>
            </p:txBody>
          </p:sp>
          <p:sp>
            <p:nvSpPr>
              <p:cNvPr id="134" name="Freeform 41">
                <a:extLst/>
              </p:cNvPr>
              <p:cNvSpPr>
                <a:spLocks/>
              </p:cNvSpPr>
              <p:nvPr/>
            </p:nvSpPr>
            <p:spPr bwMode="auto">
              <a:xfrm>
                <a:off x="10142538" y="1166813"/>
                <a:ext cx="46037" cy="122238"/>
              </a:xfrm>
              <a:custGeom>
                <a:avLst/>
                <a:gdLst>
                  <a:gd name="T0" fmla="*/ 9 w 12"/>
                  <a:gd name="T1" fmla="*/ 0 h 32"/>
                  <a:gd name="T2" fmla="*/ 3 w 12"/>
                  <a:gd name="T3" fmla="*/ 0 h 32"/>
                  <a:gd name="T4" fmla="*/ 0 w 12"/>
                  <a:gd name="T5" fmla="*/ 3 h 32"/>
                  <a:gd name="T6" fmla="*/ 0 w 12"/>
                  <a:gd name="T7" fmla="*/ 29 h 32"/>
                  <a:gd name="T8" fmla="*/ 3 w 12"/>
                  <a:gd name="T9" fmla="*/ 32 h 32"/>
                  <a:gd name="T10" fmla="*/ 9 w 12"/>
                  <a:gd name="T11" fmla="*/ 32 h 32"/>
                  <a:gd name="T12" fmla="*/ 12 w 12"/>
                  <a:gd name="T13" fmla="*/ 29 h 32"/>
                  <a:gd name="T14" fmla="*/ 12 w 12"/>
                  <a:gd name="T15" fmla="*/ 3 h 32"/>
                  <a:gd name="T16" fmla="*/ 9 w 1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2">
                    <a:moveTo>
                      <a:pt x="9" y="0"/>
                    </a:moveTo>
                    <a:cubicBezTo>
                      <a:pt x="3" y="0"/>
                      <a:pt x="3" y="0"/>
                      <a:pt x="3" y="0"/>
                    </a:cubicBezTo>
                    <a:cubicBezTo>
                      <a:pt x="1" y="0"/>
                      <a:pt x="0" y="1"/>
                      <a:pt x="0" y="3"/>
                    </a:cubicBezTo>
                    <a:cubicBezTo>
                      <a:pt x="0" y="29"/>
                      <a:pt x="0" y="29"/>
                      <a:pt x="0" y="29"/>
                    </a:cubicBezTo>
                    <a:cubicBezTo>
                      <a:pt x="0" y="31"/>
                      <a:pt x="1" y="32"/>
                      <a:pt x="3" y="32"/>
                    </a:cubicBezTo>
                    <a:cubicBezTo>
                      <a:pt x="9" y="32"/>
                      <a:pt x="9" y="32"/>
                      <a:pt x="9" y="32"/>
                    </a:cubicBezTo>
                    <a:cubicBezTo>
                      <a:pt x="11" y="32"/>
                      <a:pt x="12" y="31"/>
                      <a:pt x="12" y="29"/>
                    </a:cubicBezTo>
                    <a:cubicBezTo>
                      <a:pt x="12" y="3"/>
                      <a:pt x="12" y="3"/>
                      <a:pt x="12" y="3"/>
                    </a:cubicBezTo>
                    <a:cubicBezTo>
                      <a:pt x="12" y="1"/>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dirty="0"/>
              </a:p>
            </p:txBody>
          </p:sp>
          <p:sp>
            <p:nvSpPr>
              <p:cNvPr id="135" name="Freeform 42">
                <a:extLst/>
              </p:cNvPr>
              <p:cNvSpPr>
                <a:spLocks/>
              </p:cNvSpPr>
              <p:nvPr/>
            </p:nvSpPr>
            <p:spPr bwMode="auto">
              <a:xfrm>
                <a:off x="9991725" y="1136651"/>
                <a:ext cx="46037" cy="152400"/>
              </a:xfrm>
              <a:custGeom>
                <a:avLst/>
                <a:gdLst>
                  <a:gd name="T0" fmla="*/ 9 w 12"/>
                  <a:gd name="T1" fmla="*/ 0 h 40"/>
                  <a:gd name="T2" fmla="*/ 3 w 12"/>
                  <a:gd name="T3" fmla="*/ 0 h 40"/>
                  <a:gd name="T4" fmla="*/ 0 w 12"/>
                  <a:gd name="T5" fmla="*/ 3 h 40"/>
                  <a:gd name="T6" fmla="*/ 0 w 12"/>
                  <a:gd name="T7" fmla="*/ 37 h 40"/>
                  <a:gd name="T8" fmla="*/ 3 w 12"/>
                  <a:gd name="T9" fmla="*/ 40 h 40"/>
                  <a:gd name="T10" fmla="*/ 9 w 12"/>
                  <a:gd name="T11" fmla="*/ 40 h 40"/>
                  <a:gd name="T12" fmla="*/ 12 w 12"/>
                  <a:gd name="T13" fmla="*/ 37 h 40"/>
                  <a:gd name="T14" fmla="*/ 12 w 12"/>
                  <a:gd name="T15" fmla="*/ 3 h 40"/>
                  <a:gd name="T16" fmla="*/ 9 w 12"/>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0">
                    <a:moveTo>
                      <a:pt x="9" y="0"/>
                    </a:moveTo>
                    <a:cubicBezTo>
                      <a:pt x="3" y="0"/>
                      <a:pt x="3" y="0"/>
                      <a:pt x="3" y="0"/>
                    </a:cubicBezTo>
                    <a:cubicBezTo>
                      <a:pt x="1" y="0"/>
                      <a:pt x="0" y="1"/>
                      <a:pt x="0" y="3"/>
                    </a:cubicBezTo>
                    <a:cubicBezTo>
                      <a:pt x="0" y="37"/>
                      <a:pt x="0" y="37"/>
                      <a:pt x="0" y="37"/>
                    </a:cubicBezTo>
                    <a:cubicBezTo>
                      <a:pt x="0" y="39"/>
                      <a:pt x="1" y="40"/>
                      <a:pt x="3" y="40"/>
                    </a:cubicBezTo>
                    <a:cubicBezTo>
                      <a:pt x="9" y="40"/>
                      <a:pt x="9" y="40"/>
                      <a:pt x="9" y="40"/>
                    </a:cubicBezTo>
                    <a:cubicBezTo>
                      <a:pt x="11" y="40"/>
                      <a:pt x="12" y="39"/>
                      <a:pt x="12" y="37"/>
                    </a:cubicBezTo>
                    <a:cubicBezTo>
                      <a:pt x="12" y="3"/>
                      <a:pt x="12" y="3"/>
                      <a:pt x="12" y="3"/>
                    </a:cubicBezTo>
                    <a:cubicBezTo>
                      <a:pt x="12" y="1"/>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a:p>
            </p:txBody>
          </p:sp>
        </p:grpSp>
      </p:grpSp>
      <p:grpSp>
        <p:nvGrpSpPr>
          <p:cNvPr id="4" name="组合 3"/>
          <p:cNvGrpSpPr/>
          <p:nvPr/>
        </p:nvGrpSpPr>
        <p:grpSpPr>
          <a:xfrm>
            <a:off x="178652" y="2330634"/>
            <a:ext cx="5407491" cy="1900520"/>
            <a:chOff x="178652" y="2330634"/>
            <a:chExt cx="5407491" cy="1900520"/>
          </a:xfrm>
        </p:grpSpPr>
        <p:sp>
          <p:nvSpPr>
            <p:cNvPr id="7188" name="Freeform 5"/>
            <p:cNvSpPr>
              <a:spLocks noEditPoints="1"/>
            </p:cNvSpPr>
            <p:nvPr/>
          </p:nvSpPr>
          <p:spPr bwMode="auto">
            <a:xfrm>
              <a:off x="4740660" y="2745152"/>
              <a:ext cx="845483" cy="794978"/>
            </a:xfrm>
            <a:custGeom>
              <a:avLst/>
              <a:gdLst>
                <a:gd name="T0" fmla="*/ 0 w 124"/>
                <a:gd name="T1" fmla="*/ 240384 h 124"/>
                <a:gd name="T2" fmla="*/ 486780 w 124"/>
                <a:gd name="T3" fmla="*/ 240384 h 124"/>
                <a:gd name="T4" fmla="*/ 455375 w 124"/>
                <a:gd name="T5" fmla="*/ 232630 h 124"/>
                <a:gd name="T6" fmla="*/ 341531 w 124"/>
                <a:gd name="T7" fmla="*/ 135701 h 124"/>
                <a:gd name="T8" fmla="*/ 455375 w 124"/>
                <a:gd name="T9" fmla="*/ 232630 h 124"/>
                <a:gd name="T10" fmla="*/ 168803 w 124"/>
                <a:gd name="T11" fmla="*/ 368330 h 124"/>
                <a:gd name="T12" fmla="*/ 235539 w 124"/>
                <a:gd name="T13" fmla="*/ 449751 h 124"/>
                <a:gd name="T14" fmla="*/ 251241 w 124"/>
                <a:gd name="T15" fmla="*/ 31017 h 124"/>
                <a:gd name="T16" fmla="*/ 251241 w 124"/>
                <a:gd name="T17" fmla="*/ 139578 h 124"/>
                <a:gd name="T18" fmla="*/ 251241 w 124"/>
                <a:gd name="T19" fmla="*/ 31017 h 124"/>
                <a:gd name="T20" fmla="*/ 392565 w 124"/>
                <a:gd name="T21" fmla="*/ 89175 h 124"/>
                <a:gd name="T22" fmla="*/ 278721 w 124"/>
                <a:gd name="T23" fmla="*/ 34894 h 124"/>
                <a:gd name="T24" fmla="*/ 235539 w 124"/>
                <a:gd name="T25" fmla="*/ 139578 h 124"/>
                <a:gd name="T26" fmla="*/ 235539 w 124"/>
                <a:gd name="T27" fmla="*/ 31017 h 124"/>
                <a:gd name="T28" fmla="*/ 149175 w 124"/>
                <a:gd name="T29" fmla="*/ 120192 h 124"/>
                <a:gd name="T30" fmla="*/ 208059 w 124"/>
                <a:gd name="T31" fmla="*/ 34894 h 124"/>
                <a:gd name="T32" fmla="*/ 157026 w 124"/>
                <a:gd name="T33" fmla="*/ 139578 h 124"/>
                <a:gd name="T34" fmla="*/ 235539 w 124"/>
                <a:gd name="T35" fmla="*/ 232630 h 124"/>
                <a:gd name="T36" fmla="*/ 157026 w 124"/>
                <a:gd name="T37" fmla="*/ 139578 h 124"/>
                <a:gd name="T38" fmla="*/ 235539 w 124"/>
                <a:gd name="T39" fmla="*/ 341190 h 124"/>
                <a:gd name="T40" fmla="*/ 141323 w 124"/>
                <a:gd name="T41" fmla="*/ 248138 h 124"/>
                <a:gd name="T42" fmla="*/ 208059 w 124"/>
                <a:gd name="T43" fmla="*/ 445874 h 124"/>
                <a:gd name="T44" fmla="*/ 157026 w 124"/>
                <a:gd name="T45" fmla="*/ 372207 h 124"/>
                <a:gd name="T46" fmla="*/ 251241 w 124"/>
                <a:gd name="T47" fmla="*/ 449751 h 124"/>
                <a:gd name="T48" fmla="*/ 317977 w 124"/>
                <a:gd name="T49" fmla="*/ 368330 h 124"/>
                <a:gd name="T50" fmla="*/ 251241 w 124"/>
                <a:gd name="T51" fmla="*/ 449751 h 124"/>
                <a:gd name="T52" fmla="*/ 380788 w 124"/>
                <a:gd name="T53" fmla="*/ 399348 h 124"/>
                <a:gd name="T54" fmla="*/ 329754 w 124"/>
                <a:gd name="T55" fmla="*/ 372207 h 124"/>
                <a:gd name="T56" fmla="*/ 251241 w 124"/>
                <a:gd name="T57" fmla="*/ 341190 h 124"/>
                <a:gd name="T58" fmla="*/ 345457 w 124"/>
                <a:gd name="T59" fmla="*/ 248138 h 124"/>
                <a:gd name="T60" fmla="*/ 251241 w 124"/>
                <a:gd name="T61" fmla="*/ 232630 h 124"/>
                <a:gd name="T62" fmla="*/ 329754 w 124"/>
                <a:gd name="T63" fmla="*/ 139578 h 124"/>
                <a:gd name="T64" fmla="*/ 251241 w 124"/>
                <a:gd name="T65" fmla="*/ 232630 h 124"/>
                <a:gd name="T66" fmla="*/ 145249 w 124"/>
                <a:gd name="T67" fmla="*/ 135701 h 124"/>
                <a:gd name="T68" fmla="*/ 31405 w 124"/>
                <a:gd name="T69" fmla="*/ 232630 h 124"/>
                <a:gd name="T70" fmla="*/ 31405 w 124"/>
                <a:gd name="T71" fmla="*/ 248138 h 124"/>
                <a:gd name="T72" fmla="*/ 149175 w 124"/>
                <a:gd name="T73" fmla="*/ 360576 h 124"/>
                <a:gd name="T74" fmla="*/ 31405 w 124"/>
                <a:gd name="T75" fmla="*/ 248138 h 124"/>
                <a:gd name="T76" fmla="*/ 337605 w 124"/>
                <a:gd name="T77" fmla="*/ 360576 h 124"/>
                <a:gd name="T78" fmla="*/ 455375 w 124"/>
                <a:gd name="T79" fmla="*/ 248138 h 1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a:extLst/>
          </p:spPr>
          <p:txBody>
            <a:bodyPr/>
            <a:lstStyle/>
            <a:p>
              <a:endParaRPr lang="zh-CN" altLang="en-US"/>
            </a:p>
          </p:txBody>
        </p:sp>
        <p:sp>
          <p:nvSpPr>
            <p:cNvPr id="159" name="矩形 89"/>
            <p:cNvSpPr>
              <a:spLocks noChangeArrowheads="1"/>
            </p:cNvSpPr>
            <p:nvPr/>
          </p:nvSpPr>
          <p:spPr bwMode="auto">
            <a:xfrm>
              <a:off x="178652" y="2330634"/>
              <a:ext cx="4114800" cy="190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fontAlgn="auto" hangingPunct="1">
                <a:spcBef>
                  <a:spcPts val="0"/>
                </a:spcBef>
                <a:spcAft>
                  <a:spcPts val="0"/>
                </a:spcAft>
                <a:defRPr/>
              </a:pPr>
              <a:r>
                <a:rPr lang="en-US" altLang="zh-CN" sz="2000" b="1" dirty="0">
                  <a:solidFill>
                    <a:schemeClr val="bg1"/>
                  </a:solidFill>
                  <a:latin typeface="Century Gothic" panose="020B0502020202020204" pitchFamily="34" charset="0"/>
                </a:rPr>
                <a:t>Goldstein: </a:t>
              </a:r>
            </a:p>
            <a:p>
              <a:pPr eaLnBrk="1" fontAlgn="auto" hangingPunct="1">
                <a:spcBef>
                  <a:spcPts val="0"/>
                </a:spcBef>
                <a:spcAft>
                  <a:spcPts val="0"/>
                </a:spcAft>
                <a:defRPr/>
              </a:pPr>
              <a:r>
                <a:rPr lang="en-US" altLang="zh-CN" dirty="0">
                  <a:solidFill>
                    <a:schemeClr val="bg2"/>
                  </a:solidFill>
                  <a:latin typeface="Century Gothic" panose="020B0502020202020204" pitchFamily="34" charset="0"/>
                </a:rPr>
                <a:t>It ranges from -10 to 10, capturing the potential impact of that type of event will have on the stability of a country. </a:t>
              </a:r>
            </a:p>
            <a:p>
              <a:pPr eaLnBrk="1" fontAlgn="auto" hangingPunct="1">
                <a:spcBef>
                  <a:spcPts val="0"/>
                </a:spcBef>
                <a:spcAft>
                  <a:spcPts val="0"/>
                </a:spcAft>
                <a:defRPr/>
              </a:pPr>
              <a:endParaRPr lang="en-US" altLang="zh-CN" sz="1050" b="1" dirty="0">
                <a:solidFill>
                  <a:schemeClr val="bg2"/>
                </a:solidFill>
              </a:endParaRPr>
            </a:p>
            <a:p>
              <a:pPr eaLnBrk="1" fontAlgn="auto" hangingPunct="1">
                <a:spcBef>
                  <a:spcPts val="0"/>
                </a:spcBef>
                <a:spcAft>
                  <a:spcPts val="0"/>
                </a:spcAft>
                <a:defRPr/>
              </a:pPr>
              <a:endParaRPr lang="en-US" altLang="zh-CN" sz="1050" b="1" dirty="0">
                <a:solidFill>
                  <a:schemeClr val="bg2"/>
                </a:solidFill>
              </a:endParaRPr>
            </a:p>
            <a:p>
              <a:pPr eaLnBrk="1" fontAlgn="auto" hangingPunct="1">
                <a:spcBef>
                  <a:spcPts val="0"/>
                </a:spcBef>
                <a:spcAft>
                  <a:spcPts val="0"/>
                </a:spcAft>
                <a:defRPr/>
              </a:pPr>
              <a:endParaRPr lang="id-ID" altLang="zh-CN" sz="1050" b="1" dirty="0">
                <a:solidFill>
                  <a:schemeClr val="bg2"/>
                </a:solidFill>
              </a:endParaRPr>
            </a:p>
          </p:txBody>
        </p:sp>
      </p:grpSp>
      <p:grpSp>
        <p:nvGrpSpPr>
          <p:cNvPr id="3" name="组合 2"/>
          <p:cNvGrpSpPr/>
          <p:nvPr/>
        </p:nvGrpSpPr>
        <p:grpSpPr>
          <a:xfrm>
            <a:off x="6158487" y="3092573"/>
            <a:ext cx="5494494" cy="1692304"/>
            <a:chOff x="6158487" y="3092573"/>
            <a:chExt cx="5494494" cy="1692304"/>
          </a:xfrm>
        </p:grpSpPr>
        <p:grpSp>
          <p:nvGrpSpPr>
            <p:cNvPr id="137" name="Group 31">
              <a:extLst/>
            </p:cNvPr>
            <p:cNvGrpSpPr/>
            <p:nvPr/>
          </p:nvGrpSpPr>
          <p:grpSpPr bwMode="auto">
            <a:xfrm>
              <a:off x="6158487" y="3694446"/>
              <a:ext cx="723797" cy="651296"/>
              <a:chOff x="5070221" y="2705573"/>
              <a:chExt cx="1573467" cy="1349374"/>
            </a:xfrm>
            <a:solidFill>
              <a:schemeClr val="bg1"/>
            </a:solidFill>
          </p:grpSpPr>
          <p:sp>
            <p:nvSpPr>
              <p:cNvPr id="138" name="Freeform 5">
                <a:extLst/>
              </p:cNvPr>
              <p:cNvSpPr>
                <a:spLocks noEditPoints="1"/>
              </p:cNvSpPr>
              <p:nvPr/>
            </p:nvSpPr>
            <p:spPr bwMode="auto">
              <a:xfrm>
                <a:off x="5070221" y="2705573"/>
                <a:ext cx="1506538" cy="1349374"/>
              </a:xfrm>
              <a:custGeom>
                <a:avLst/>
                <a:gdLst>
                  <a:gd name="T0" fmla="*/ 109 w 112"/>
                  <a:gd name="T1" fmla="*/ 4 h 100"/>
                  <a:gd name="T2" fmla="*/ 83 w 112"/>
                  <a:gd name="T3" fmla="*/ 0 h 100"/>
                  <a:gd name="T4" fmla="*/ 67 w 112"/>
                  <a:gd name="T5" fmla="*/ 3 h 100"/>
                  <a:gd name="T6" fmla="*/ 56 w 112"/>
                  <a:gd name="T7" fmla="*/ 10 h 100"/>
                  <a:gd name="T8" fmla="*/ 45 w 112"/>
                  <a:gd name="T9" fmla="*/ 3 h 100"/>
                  <a:gd name="T10" fmla="*/ 29 w 112"/>
                  <a:gd name="T11" fmla="*/ 0 h 100"/>
                  <a:gd name="T12" fmla="*/ 3 w 112"/>
                  <a:gd name="T13" fmla="*/ 4 h 100"/>
                  <a:gd name="T14" fmla="*/ 0 w 112"/>
                  <a:gd name="T15" fmla="*/ 5 h 100"/>
                  <a:gd name="T16" fmla="*/ 0 w 112"/>
                  <a:gd name="T17" fmla="*/ 92 h 100"/>
                  <a:gd name="T18" fmla="*/ 5 w 112"/>
                  <a:gd name="T19" fmla="*/ 91 h 100"/>
                  <a:gd name="T20" fmla="*/ 41 w 112"/>
                  <a:gd name="T21" fmla="*/ 91 h 100"/>
                  <a:gd name="T22" fmla="*/ 56 w 112"/>
                  <a:gd name="T23" fmla="*/ 100 h 100"/>
                  <a:gd name="T24" fmla="*/ 71 w 112"/>
                  <a:gd name="T25" fmla="*/ 91 h 100"/>
                  <a:gd name="T26" fmla="*/ 107 w 112"/>
                  <a:gd name="T27" fmla="*/ 91 h 100"/>
                  <a:gd name="T28" fmla="*/ 112 w 112"/>
                  <a:gd name="T29" fmla="*/ 92 h 100"/>
                  <a:gd name="T30" fmla="*/ 112 w 112"/>
                  <a:gd name="T31" fmla="*/ 5 h 100"/>
                  <a:gd name="T32" fmla="*/ 109 w 112"/>
                  <a:gd name="T33" fmla="*/ 4 h 100"/>
                  <a:gd name="T34" fmla="*/ 52 w 112"/>
                  <a:gd name="T35" fmla="*/ 87 h 100"/>
                  <a:gd name="T36" fmla="*/ 44 w 112"/>
                  <a:gd name="T37" fmla="*/ 83 h 100"/>
                  <a:gd name="T38" fmla="*/ 27 w 112"/>
                  <a:gd name="T39" fmla="*/ 81 h 100"/>
                  <a:gd name="T40" fmla="*/ 8 w 112"/>
                  <a:gd name="T41" fmla="*/ 82 h 100"/>
                  <a:gd name="T42" fmla="*/ 8 w 112"/>
                  <a:gd name="T43" fmla="*/ 11 h 100"/>
                  <a:gd name="T44" fmla="*/ 29 w 112"/>
                  <a:gd name="T45" fmla="*/ 8 h 100"/>
                  <a:gd name="T46" fmla="*/ 42 w 112"/>
                  <a:gd name="T47" fmla="*/ 11 h 100"/>
                  <a:gd name="T48" fmla="*/ 52 w 112"/>
                  <a:gd name="T49" fmla="*/ 20 h 100"/>
                  <a:gd name="T50" fmla="*/ 52 w 112"/>
                  <a:gd name="T51" fmla="*/ 21 h 100"/>
                  <a:gd name="T52" fmla="*/ 52 w 112"/>
                  <a:gd name="T53" fmla="*/ 84 h 100"/>
                  <a:gd name="T54" fmla="*/ 52 w 112"/>
                  <a:gd name="T55" fmla="*/ 84 h 100"/>
                  <a:gd name="T56" fmla="*/ 52 w 112"/>
                  <a:gd name="T57" fmla="*/ 87 h 100"/>
                  <a:gd name="T58" fmla="*/ 104 w 112"/>
                  <a:gd name="T59" fmla="*/ 82 h 100"/>
                  <a:gd name="T60" fmla="*/ 85 w 112"/>
                  <a:gd name="T61" fmla="*/ 81 h 100"/>
                  <a:gd name="T62" fmla="*/ 68 w 112"/>
                  <a:gd name="T63" fmla="*/ 83 h 100"/>
                  <a:gd name="T64" fmla="*/ 60 w 112"/>
                  <a:gd name="T65" fmla="*/ 87 h 100"/>
                  <a:gd name="T66" fmla="*/ 60 w 112"/>
                  <a:gd name="T67" fmla="*/ 84 h 100"/>
                  <a:gd name="T68" fmla="*/ 60 w 112"/>
                  <a:gd name="T69" fmla="*/ 84 h 100"/>
                  <a:gd name="T70" fmla="*/ 60 w 112"/>
                  <a:gd name="T71" fmla="*/ 21 h 100"/>
                  <a:gd name="T72" fmla="*/ 60 w 112"/>
                  <a:gd name="T73" fmla="*/ 20 h 100"/>
                  <a:gd name="T74" fmla="*/ 70 w 112"/>
                  <a:gd name="T75" fmla="*/ 11 h 100"/>
                  <a:gd name="T76" fmla="*/ 83 w 112"/>
                  <a:gd name="T77" fmla="*/ 8 h 100"/>
                  <a:gd name="T78" fmla="*/ 104 w 112"/>
                  <a:gd name="T79" fmla="*/ 11 h 100"/>
                  <a:gd name="T80" fmla="*/ 104 w 112"/>
                  <a:gd name="T81"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00">
                    <a:moveTo>
                      <a:pt x="109" y="4"/>
                    </a:moveTo>
                    <a:cubicBezTo>
                      <a:pt x="109" y="4"/>
                      <a:pt x="96" y="0"/>
                      <a:pt x="83" y="0"/>
                    </a:cubicBezTo>
                    <a:cubicBezTo>
                      <a:pt x="77" y="0"/>
                      <a:pt x="71" y="1"/>
                      <a:pt x="67" y="3"/>
                    </a:cubicBezTo>
                    <a:cubicBezTo>
                      <a:pt x="62" y="5"/>
                      <a:pt x="58" y="7"/>
                      <a:pt x="56" y="10"/>
                    </a:cubicBezTo>
                    <a:cubicBezTo>
                      <a:pt x="54" y="7"/>
                      <a:pt x="50" y="5"/>
                      <a:pt x="45" y="3"/>
                    </a:cubicBezTo>
                    <a:cubicBezTo>
                      <a:pt x="41" y="1"/>
                      <a:pt x="35" y="0"/>
                      <a:pt x="29" y="0"/>
                    </a:cubicBezTo>
                    <a:cubicBezTo>
                      <a:pt x="16" y="0"/>
                      <a:pt x="3" y="4"/>
                      <a:pt x="3" y="4"/>
                    </a:cubicBezTo>
                    <a:cubicBezTo>
                      <a:pt x="0" y="5"/>
                      <a:pt x="0" y="5"/>
                      <a:pt x="0" y="5"/>
                    </a:cubicBezTo>
                    <a:cubicBezTo>
                      <a:pt x="0" y="92"/>
                      <a:pt x="0" y="92"/>
                      <a:pt x="0" y="92"/>
                    </a:cubicBezTo>
                    <a:cubicBezTo>
                      <a:pt x="5" y="91"/>
                      <a:pt x="5" y="91"/>
                      <a:pt x="5" y="91"/>
                    </a:cubicBezTo>
                    <a:cubicBezTo>
                      <a:pt x="19" y="88"/>
                      <a:pt x="28" y="88"/>
                      <a:pt x="41" y="91"/>
                    </a:cubicBezTo>
                    <a:cubicBezTo>
                      <a:pt x="41" y="91"/>
                      <a:pt x="52" y="92"/>
                      <a:pt x="56" y="100"/>
                    </a:cubicBezTo>
                    <a:cubicBezTo>
                      <a:pt x="60" y="92"/>
                      <a:pt x="71" y="91"/>
                      <a:pt x="71" y="91"/>
                    </a:cubicBezTo>
                    <a:cubicBezTo>
                      <a:pt x="84" y="88"/>
                      <a:pt x="93" y="88"/>
                      <a:pt x="107" y="91"/>
                    </a:cubicBezTo>
                    <a:cubicBezTo>
                      <a:pt x="112" y="92"/>
                      <a:pt x="112" y="92"/>
                      <a:pt x="112" y="92"/>
                    </a:cubicBezTo>
                    <a:cubicBezTo>
                      <a:pt x="112" y="5"/>
                      <a:pt x="112" y="5"/>
                      <a:pt x="112" y="5"/>
                    </a:cubicBezTo>
                    <a:lnTo>
                      <a:pt x="109" y="4"/>
                    </a:lnTo>
                    <a:close/>
                    <a:moveTo>
                      <a:pt x="52" y="87"/>
                    </a:moveTo>
                    <a:cubicBezTo>
                      <a:pt x="49" y="85"/>
                      <a:pt x="47" y="84"/>
                      <a:pt x="44" y="83"/>
                    </a:cubicBezTo>
                    <a:cubicBezTo>
                      <a:pt x="39" y="81"/>
                      <a:pt x="32" y="81"/>
                      <a:pt x="27" y="81"/>
                    </a:cubicBezTo>
                    <a:cubicBezTo>
                      <a:pt x="21" y="81"/>
                      <a:pt x="15" y="81"/>
                      <a:pt x="8" y="82"/>
                    </a:cubicBezTo>
                    <a:cubicBezTo>
                      <a:pt x="8" y="11"/>
                      <a:pt x="8" y="11"/>
                      <a:pt x="8" y="11"/>
                    </a:cubicBezTo>
                    <a:cubicBezTo>
                      <a:pt x="12" y="10"/>
                      <a:pt x="20" y="8"/>
                      <a:pt x="29" y="8"/>
                    </a:cubicBezTo>
                    <a:cubicBezTo>
                      <a:pt x="34" y="8"/>
                      <a:pt x="39" y="9"/>
                      <a:pt x="42" y="11"/>
                    </a:cubicBezTo>
                    <a:cubicBezTo>
                      <a:pt x="50" y="13"/>
                      <a:pt x="52" y="17"/>
                      <a:pt x="52" y="20"/>
                    </a:cubicBezTo>
                    <a:cubicBezTo>
                      <a:pt x="52" y="20"/>
                      <a:pt x="52" y="21"/>
                      <a:pt x="52" y="21"/>
                    </a:cubicBezTo>
                    <a:cubicBezTo>
                      <a:pt x="52" y="84"/>
                      <a:pt x="52" y="84"/>
                      <a:pt x="52" y="84"/>
                    </a:cubicBezTo>
                    <a:cubicBezTo>
                      <a:pt x="52" y="84"/>
                      <a:pt x="52" y="84"/>
                      <a:pt x="52" y="84"/>
                    </a:cubicBezTo>
                    <a:lnTo>
                      <a:pt x="52" y="87"/>
                    </a:lnTo>
                    <a:close/>
                    <a:moveTo>
                      <a:pt x="104" y="82"/>
                    </a:moveTo>
                    <a:cubicBezTo>
                      <a:pt x="97" y="81"/>
                      <a:pt x="91" y="81"/>
                      <a:pt x="85" y="81"/>
                    </a:cubicBezTo>
                    <a:cubicBezTo>
                      <a:pt x="80" y="81"/>
                      <a:pt x="73" y="81"/>
                      <a:pt x="68" y="83"/>
                    </a:cubicBezTo>
                    <a:cubicBezTo>
                      <a:pt x="65" y="84"/>
                      <a:pt x="63" y="85"/>
                      <a:pt x="60" y="87"/>
                    </a:cubicBezTo>
                    <a:cubicBezTo>
                      <a:pt x="60" y="84"/>
                      <a:pt x="60" y="84"/>
                      <a:pt x="60" y="84"/>
                    </a:cubicBezTo>
                    <a:cubicBezTo>
                      <a:pt x="60" y="84"/>
                      <a:pt x="60" y="84"/>
                      <a:pt x="60" y="84"/>
                    </a:cubicBezTo>
                    <a:cubicBezTo>
                      <a:pt x="60" y="21"/>
                      <a:pt x="60" y="21"/>
                      <a:pt x="60" y="21"/>
                    </a:cubicBezTo>
                    <a:cubicBezTo>
                      <a:pt x="60" y="21"/>
                      <a:pt x="60" y="20"/>
                      <a:pt x="60" y="20"/>
                    </a:cubicBezTo>
                    <a:cubicBezTo>
                      <a:pt x="60" y="17"/>
                      <a:pt x="62" y="13"/>
                      <a:pt x="70" y="11"/>
                    </a:cubicBezTo>
                    <a:cubicBezTo>
                      <a:pt x="73" y="9"/>
                      <a:pt x="78" y="8"/>
                      <a:pt x="83" y="8"/>
                    </a:cubicBezTo>
                    <a:cubicBezTo>
                      <a:pt x="91" y="8"/>
                      <a:pt x="100" y="10"/>
                      <a:pt x="104" y="11"/>
                    </a:cubicBezTo>
                    <a:lnTo>
                      <a:pt x="104"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dirty="0"/>
              </a:p>
            </p:txBody>
          </p:sp>
          <p:sp>
            <p:nvSpPr>
              <p:cNvPr id="139" name="Freeform 6">
                <a:extLst/>
              </p:cNvPr>
              <p:cNvSpPr>
                <a:spLocks/>
              </p:cNvSpPr>
              <p:nvPr/>
            </p:nvSpPr>
            <p:spPr bwMode="auto">
              <a:xfrm>
                <a:off x="5514975" y="2921000"/>
                <a:ext cx="430213" cy="161925"/>
              </a:xfrm>
              <a:custGeom>
                <a:avLst/>
                <a:gdLst>
                  <a:gd name="T0" fmla="*/ 1 w 32"/>
                  <a:gd name="T1" fmla="*/ 4 h 12"/>
                  <a:gd name="T2" fmla="*/ 0 w 32"/>
                  <a:gd name="T3" fmla="*/ 7 h 12"/>
                  <a:gd name="T4" fmla="*/ 3 w 32"/>
                  <a:gd name="T5" fmla="*/ 8 h 12"/>
                  <a:gd name="T6" fmla="*/ 29 w 32"/>
                  <a:gd name="T7" fmla="*/ 12 h 12"/>
                  <a:gd name="T8" fmla="*/ 30 w 32"/>
                  <a:gd name="T9" fmla="*/ 12 h 12"/>
                  <a:gd name="T10" fmla="*/ 31 w 32"/>
                  <a:gd name="T11" fmla="*/ 12 h 12"/>
                  <a:gd name="T12" fmla="*/ 31 w 32"/>
                  <a:gd name="T13" fmla="*/ 9 h 12"/>
                  <a:gd name="T14" fmla="*/ 1 w 32"/>
                  <a:gd name="T15" fmla="*/ 4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1" y="4"/>
                    </a:moveTo>
                    <a:cubicBezTo>
                      <a:pt x="0" y="5"/>
                      <a:pt x="0" y="6"/>
                      <a:pt x="0" y="7"/>
                    </a:cubicBezTo>
                    <a:cubicBezTo>
                      <a:pt x="1" y="8"/>
                      <a:pt x="2" y="9"/>
                      <a:pt x="3" y="8"/>
                    </a:cubicBezTo>
                    <a:cubicBezTo>
                      <a:pt x="10" y="5"/>
                      <a:pt x="21" y="4"/>
                      <a:pt x="29" y="12"/>
                    </a:cubicBezTo>
                    <a:cubicBezTo>
                      <a:pt x="29" y="12"/>
                      <a:pt x="29" y="12"/>
                      <a:pt x="30" y="12"/>
                    </a:cubicBezTo>
                    <a:cubicBezTo>
                      <a:pt x="30" y="12"/>
                      <a:pt x="31" y="12"/>
                      <a:pt x="31" y="12"/>
                    </a:cubicBezTo>
                    <a:cubicBezTo>
                      <a:pt x="32" y="11"/>
                      <a:pt x="32" y="10"/>
                      <a:pt x="31" y="9"/>
                    </a:cubicBezTo>
                    <a:cubicBezTo>
                      <a:pt x="23" y="0"/>
                      <a:pt x="10" y="1"/>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a:p>
            </p:txBody>
          </p:sp>
          <p:sp>
            <p:nvSpPr>
              <p:cNvPr id="140" name="Freeform 7">
                <a:extLst/>
              </p:cNvPr>
              <p:cNvSpPr>
                <a:spLocks/>
              </p:cNvSpPr>
              <p:nvPr/>
            </p:nvSpPr>
            <p:spPr bwMode="auto">
              <a:xfrm>
                <a:off x="5514975" y="3082925"/>
                <a:ext cx="430213" cy="161925"/>
              </a:xfrm>
              <a:custGeom>
                <a:avLst/>
                <a:gdLst>
                  <a:gd name="T0" fmla="*/ 1 w 32"/>
                  <a:gd name="T1" fmla="*/ 4 h 12"/>
                  <a:gd name="T2" fmla="*/ 0 w 32"/>
                  <a:gd name="T3" fmla="*/ 7 h 12"/>
                  <a:gd name="T4" fmla="*/ 3 w 32"/>
                  <a:gd name="T5" fmla="*/ 8 h 12"/>
                  <a:gd name="T6" fmla="*/ 29 w 32"/>
                  <a:gd name="T7" fmla="*/ 11 h 12"/>
                  <a:gd name="T8" fmla="*/ 30 w 32"/>
                  <a:gd name="T9" fmla="*/ 12 h 12"/>
                  <a:gd name="T10" fmla="*/ 31 w 32"/>
                  <a:gd name="T11" fmla="*/ 11 h 12"/>
                  <a:gd name="T12" fmla="*/ 31 w 32"/>
                  <a:gd name="T13" fmla="*/ 8 h 12"/>
                  <a:gd name="T14" fmla="*/ 1 w 32"/>
                  <a:gd name="T15" fmla="*/ 4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1" y="4"/>
                    </a:moveTo>
                    <a:cubicBezTo>
                      <a:pt x="0" y="4"/>
                      <a:pt x="0" y="6"/>
                      <a:pt x="0" y="7"/>
                    </a:cubicBezTo>
                    <a:cubicBezTo>
                      <a:pt x="1" y="8"/>
                      <a:pt x="2" y="8"/>
                      <a:pt x="3" y="8"/>
                    </a:cubicBezTo>
                    <a:cubicBezTo>
                      <a:pt x="10" y="5"/>
                      <a:pt x="21" y="4"/>
                      <a:pt x="29" y="11"/>
                    </a:cubicBezTo>
                    <a:cubicBezTo>
                      <a:pt x="29" y="12"/>
                      <a:pt x="29" y="12"/>
                      <a:pt x="30" y="12"/>
                    </a:cubicBezTo>
                    <a:cubicBezTo>
                      <a:pt x="30" y="12"/>
                      <a:pt x="31" y="12"/>
                      <a:pt x="31" y="11"/>
                    </a:cubicBezTo>
                    <a:cubicBezTo>
                      <a:pt x="32" y="10"/>
                      <a:pt x="32" y="9"/>
                      <a:pt x="31" y="8"/>
                    </a:cubicBezTo>
                    <a:cubicBezTo>
                      <a:pt x="23" y="0"/>
                      <a:pt x="10" y="0"/>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a:p>
            </p:txBody>
          </p:sp>
          <p:sp>
            <p:nvSpPr>
              <p:cNvPr id="141" name="Freeform 8">
                <a:extLst/>
              </p:cNvPr>
              <p:cNvSpPr>
                <a:spLocks/>
              </p:cNvSpPr>
              <p:nvPr/>
            </p:nvSpPr>
            <p:spPr bwMode="auto">
              <a:xfrm>
                <a:off x="5514975" y="3232150"/>
                <a:ext cx="430213" cy="161925"/>
              </a:xfrm>
              <a:custGeom>
                <a:avLst/>
                <a:gdLst>
                  <a:gd name="T0" fmla="*/ 1 w 32"/>
                  <a:gd name="T1" fmla="*/ 5 h 12"/>
                  <a:gd name="T2" fmla="*/ 0 w 32"/>
                  <a:gd name="T3" fmla="*/ 7 h 12"/>
                  <a:gd name="T4" fmla="*/ 3 w 32"/>
                  <a:gd name="T5" fmla="*/ 8 h 12"/>
                  <a:gd name="T6" fmla="*/ 29 w 32"/>
                  <a:gd name="T7" fmla="*/ 12 h 12"/>
                  <a:gd name="T8" fmla="*/ 30 w 32"/>
                  <a:gd name="T9" fmla="*/ 12 h 12"/>
                  <a:gd name="T10" fmla="*/ 31 w 32"/>
                  <a:gd name="T11" fmla="*/ 12 h 12"/>
                  <a:gd name="T12" fmla="*/ 31 w 32"/>
                  <a:gd name="T13" fmla="*/ 9 h 12"/>
                  <a:gd name="T14" fmla="*/ 1 w 32"/>
                  <a:gd name="T15" fmla="*/ 5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1" y="5"/>
                    </a:moveTo>
                    <a:cubicBezTo>
                      <a:pt x="0" y="5"/>
                      <a:pt x="0" y="6"/>
                      <a:pt x="0" y="7"/>
                    </a:cubicBezTo>
                    <a:cubicBezTo>
                      <a:pt x="1" y="8"/>
                      <a:pt x="2" y="9"/>
                      <a:pt x="3" y="8"/>
                    </a:cubicBezTo>
                    <a:cubicBezTo>
                      <a:pt x="10" y="5"/>
                      <a:pt x="21" y="5"/>
                      <a:pt x="29" y="12"/>
                    </a:cubicBezTo>
                    <a:cubicBezTo>
                      <a:pt x="29" y="12"/>
                      <a:pt x="29" y="12"/>
                      <a:pt x="30" y="12"/>
                    </a:cubicBezTo>
                    <a:cubicBezTo>
                      <a:pt x="30" y="12"/>
                      <a:pt x="31" y="12"/>
                      <a:pt x="31" y="12"/>
                    </a:cubicBezTo>
                    <a:cubicBezTo>
                      <a:pt x="32" y="11"/>
                      <a:pt x="32" y="10"/>
                      <a:pt x="31" y="9"/>
                    </a:cubicBezTo>
                    <a:cubicBezTo>
                      <a:pt x="23" y="0"/>
                      <a:pt x="10" y="1"/>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a:p>
            </p:txBody>
          </p:sp>
          <p:sp>
            <p:nvSpPr>
              <p:cNvPr id="142" name="Freeform 9">
                <a:extLst/>
              </p:cNvPr>
              <p:cNvSpPr>
                <a:spLocks/>
              </p:cNvSpPr>
              <p:nvPr/>
            </p:nvSpPr>
            <p:spPr bwMode="auto">
              <a:xfrm>
                <a:off x="5514975" y="3394075"/>
                <a:ext cx="430213" cy="161925"/>
              </a:xfrm>
              <a:custGeom>
                <a:avLst/>
                <a:gdLst>
                  <a:gd name="T0" fmla="*/ 1 w 32"/>
                  <a:gd name="T1" fmla="*/ 4 h 12"/>
                  <a:gd name="T2" fmla="*/ 0 w 32"/>
                  <a:gd name="T3" fmla="*/ 7 h 12"/>
                  <a:gd name="T4" fmla="*/ 3 w 32"/>
                  <a:gd name="T5" fmla="*/ 8 h 12"/>
                  <a:gd name="T6" fmla="*/ 29 w 32"/>
                  <a:gd name="T7" fmla="*/ 11 h 12"/>
                  <a:gd name="T8" fmla="*/ 30 w 32"/>
                  <a:gd name="T9" fmla="*/ 12 h 12"/>
                  <a:gd name="T10" fmla="*/ 31 w 32"/>
                  <a:gd name="T11" fmla="*/ 11 h 12"/>
                  <a:gd name="T12" fmla="*/ 31 w 32"/>
                  <a:gd name="T13" fmla="*/ 9 h 12"/>
                  <a:gd name="T14" fmla="*/ 1 w 32"/>
                  <a:gd name="T15" fmla="*/ 4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1" y="4"/>
                    </a:moveTo>
                    <a:cubicBezTo>
                      <a:pt x="0" y="4"/>
                      <a:pt x="0" y="6"/>
                      <a:pt x="0" y="7"/>
                    </a:cubicBezTo>
                    <a:cubicBezTo>
                      <a:pt x="1" y="8"/>
                      <a:pt x="2" y="8"/>
                      <a:pt x="3" y="8"/>
                    </a:cubicBezTo>
                    <a:cubicBezTo>
                      <a:pt x="10" y="5"/>
                      <a:pt x="21" y="4"/>
                      <a:pt x="29" y="11"/>
                    </a:cubicBezTo>
                    <a:cubicBezTo>
                      <a:pt x="29" y="12"/>
                      <a:pt x="29" y="12"/>
                      <a:pt x="30" y="12"/>
                    </a:cubicBezTo>
                    <a:cubicBezTo>
                      <a:pt x="30" y="12"/>
                      <a:pt x="31" y="12"/>
                      <a:pt x="31" y="11"/>
                    </a:cubicBezTo>
                    <a:cubicBezTo>
                      <a:pt x="32" y="11"/>
                      <a:pt x="32" y="9"/>
                      <a:pt x="31" y="9"/>
                    </a:cubicBezTo>
                    <a:cubicBezTo>
                      <a:pt x="23" y="0"/>
                      <a:pt x="10" y="1"/>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a:p>
            </p:txBody>
          </p:sp>
          <p:sp>
            <p:nvSpPr>
              <p:cNvPr id="143" name="Freeform 10">
                <a:extLst/>
              </p:cNvPr>
              <p:cNvSpPr>
                <a:spLocks/>
              </p:cNvSpPr>
              <p:nvPr/>
            </p:nvSpPr>
            <p:spPr bwMode="auto">
              <a:xfrm>
                <a:off x="5514975" y="3556000"/>
                <a:ext cx="430213" cy="161925"/>
              </a:xfrm>
              <a:custGeom>
                <a:avLst/>
                <a:gdLst>
                  <a:gd name="T0" fmla="*/ 1 w 32"/>
                  <a:gd name="T1" fmla="*/ 4 h 12"/>
                  <a:gd name="T2" fmla="*/ 0 w 32"/>
                  <a:gd name="T3" fmla="*/ 6 h 12"/>
                  <a:gd name="T4" fmla="*/ 3 w 32"/>
                  <a:gd name="T5" fmla="*/ 7 h 12"/>
                  <a:gd name="T6" fmla="*/ 29 w 32"/>
                  <a:gd name="T7" fmla="*/ 11 h 12"/>
                  <a:gd name="T8" fmla="*/ 30 w 32"/>
                  <a:gd name="T9" fmla="*/ 12 h 12"/>
                  <a:gd name="T10" fmla="*/ 31 w 32"/>
                  <a:gd name="T11" fmla="*/ 11 h 12"/>
                  <a:gd name="T12" fmla="*/ 31 w 32"/>
                  <a:gd name="T13" fmla="*/ 8 h 12"/>
                  <a:gd name="T14" fmla="*/ 1 w 32"/>
                  <a:gd name="T15" fmla="*/ 4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1" y="4"/>
                    </a:moveTo>
                    <a:cubicBezTo>
                      <a:pt x="0" y="4"/>
                      <a:pt x="0" y="5"/>
                      <a:pt x="0" y="6"/>
                    </a:cubicBezTo>
                    <a:cubicBezTo>
                      <a:pt x="1" y="7"/>
                      <a:pt x="2" y="8"/>
                      <a:pt x="3" y="7"/>
                    </a:cubicBezTo>
                    <a:cubicBezTo>
                      <a:pt x="10" y="4"/>
                      <a:pt x="21" y="4"/>
                      <a:pt x="29" y="11"/>
                    </a:cubicBezTo>
                    <a:cubicBezTo>
                      <a:pt x="29" y="11"/>
                      <a:pt x="29" y="12"/>
                      <a:pt x="30" y="12"/>
                    </a:cubicBezTo>
                    <a:cubicBezTo>
                      <a:pt x="30" y="12"/>
                      <a:pt x="31" y="11"/>
                      <a:pt x="31" y="11"/>
                    </a:cubicBezTo>
                    <a:cubicBezTo>
                      <a:pt x="32" y="10"/>
                      <a:pt x="32" y="9"/>
                      <a:pt x="31" y="8"/>
                    </a:cubicBezTo>
                    <a:cubicBezTo>
                      <a:pt x="23" y="0"/>
                      <a:pt x="10" y="0"/>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a:p>
            </p:txBody>
          </p:sp>
          <p:sp>
            <p:nvSpPr>
              <p:cNvPr id="144" name="Freeform 11">
                <a:extLst/>
              </p:cNvPr>
              <p:cNvSpPr>
                <a:spLocks/>
              </p:cNvSpPr>
              <p:nvPr/>
            </p:nvSpPr>
            <p:spPr bwMode="auto">
              <a:xfrm>
                <a:off x="6213475" y="2921000"/>
                <a:ext cx="430213" cy="161925"/>
              </a:xfrm>
              <a:custGeom>
                <a:avLst/>
                <a:gdLst>
                  <a:gd name="T0" fmla="*/ 1 w 32"/>
                  <a:gd name="T1" fmla="*/ 12 h 12"/>
                  <a:gd name="T2" fmla="*/ 2 w 32"/>
                  <a:gd name="T3" fmla="*/ 12 h 12"/>
                  <a:gd name="T4" fmla="*/ 3 w 32"/>
                  <a:gd name="T5" fmla="*/ 12 h 12"/>
                  <a:gd name="T6" fmla="*/ 29 w 32"/>
                  <a:gd name="T7" fmla="*/ 8 h 12"/>
                  <a:gd name="T8" fmla="*/ 32 w 32"/>
                  <a:gd name="T9" fmla="*/ 7 h 12"/>
                  <a:gd name="T10" fmla="*/ 31 w 32"/>
                  <a:gd name="T11" fmla="*/ 4 h 12"/>
                  <a:gd name="T12" fmla="*/ 1 w 32"/>
                  <a:gd name="T13" fmla="*/ 9 h 12"/>
                  <a:gd name="T14" fmla="*/ 1 w 32"/>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1" y="12"/>
                    </a:moveTo>
                    <a:cubicBezTo>
                      <a:pt x="1" y="12"/>
                      <a:pt x="1" y="12"/>
                      <a:pt x="2" y="12"/>
                    </a:cubicBezTo>
                    <a:cubicBezTo>
                      <a:pt x="2" y="12"/>
                      <a:pt x="3" y="12"/>
                      <a:pt x="3" y="12"/>
                    </a:cubicBezTo>
                    <a:cubicBezTo>
                      <a:pt x="11" y="4"/>
                      <a:pt x="21" y="5"/>
                      <a:pt x="29" y="8"/>
                    </a:cubicBezTo>
                    <a:cubicBezTo>
                      <a:pt x="30" y="9"/>
                      <a:pt x="31" y="8"/>
                      <a:pt x="32" y="7"/>
                    </a:cubicBezTo>
                    <a:cubicBezTo>
                      <a:pt x="32" y="6"/>
                      <a:pt x="32" y="5"/>
                      <a:pt x="31" y="4"/>
                    </a:cubicBezTo>
                    <a:cubicBezTo>
                      <a:pt x="22" y="1"/>
                      <a:pt x="9" y="0"/>
                      <a:pt x="1" y="9"/>
                    </a:cubicBezTo>
                    <a:cubicBezTo>
                      <a:pt x="0" y="10"/>
                      <a:pt x="0" y="11"/>
                      <a:pt x="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a:p>
            </p:txBody>
          </p:sp>
          <p:sp>
            <p:nvSpPr>
              <p:cNvPr id="145" name="Freeform 12">
                <a:extLst/>
              </p:cNvPr>
              <p:cNvSpPr>
                <a:spLocks/>
              </p:cNvSpPr>
              <p:nvPr/>
            </p:nvSpPr>
            <p:spPr bwMode="auto">
              <a:xfrm>
                <a:off x="6213475" y="3082925"/>
                <a:ext cx="430213" cy="161925"/>
              </a:xfrm>
              <a:custGeom>
                <a:avLst/>
                <a:gdLst>
                  <a:gd name="T0" fmla="*/ 31 w 32"/>
                  <a:gd name="T1" fmla="*/ 4 h 12"/>
                  <a:gd name="T2" fmla="*/ 1 w 32"/>
                  <a:gd name="T3" fmla="*/ 8 h 12"/>
                  <a:gd name="T4" fmla="*/ 1 w 32"/>
                  <a:gd name="T5" fmla="*/ 11 h 12"/>
                  <a:gd name="T6" fmla="*/ 2 w 32"/>
                  <a:gd name="T7" fmla="*/ 12 h 12"/>
                  <a:gd name="T8" fmla="*/ 3 w 32"/>
                  <a:gd name="T9" fmla="*/ 11 h 12"/>
                  <a:gd name="T10" fmla="*/ 29 w 32"/>
                  <a:gd name="T11" fmla="*/ 8 h 12"/>
                  <a:gd name="T12" fmla="*/ 32 w 32"/>
                  <a:gd name="T13" fmla="*/ 7 h 12"/>
                  <a:gd name="T14" fmla="*/ 31 w 32"/>
                  <a:gd name="T15" fmla="*/ 4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31" y="4"/>
                    </a:moveTo>
                    <a:cubicBezTo>
                      <a:pt x="22" y="0"/>
                      <a:pt x="9" y="0"/>
                      <a:pt x="1" y="8"/>
                    </a:cubicBezTo>
                    <a:cubicBezTo>
                      <a:pt x="0" y="9"/>
                      <a:pt x="0" y="10"/>
                      <a:pt x="1" y="11"/>
                    </a:cubicBezTo>
                    <a:cubicBezTo>
                      <a:pt x="1" y="12"/>
                      <a:pt x="1" y="12"/>
                      <a:pt x="2" y="12"/>
                    </a:cubicBezTo>
                    <a:cubicBezTo>
                      <a:pt x="2" y="12"/>
                      <a:pt x="3" y="12"/>
                      <a:pt x="3" y="11"/>
                    </a:cubicBezTo>
                    <a:cubicBezTo>
                      <a:pt x="11" y="4"/>
                      <a:pt x="21" y="5"/>
                      <a:pt x="29" y="8"/>
                    </a:cubicBezTo>
                    <a:cubicBezTo>
                      <a:pt x="30" y="8"/>
                      <a:pt x="31" y="8"/>
                      <a:pt x="32" y="7"/>
                    </a:cubicBezTo>
                    <a:cubicBezTo>
                      <a:pt x="32" y="6"/>
                      <a:pt x="32" y="4"/>
                      <a:pt x="3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a:p>
            </p:txBody>
          </p:sp>
          <p:sp>
            <p:nvSpPr>
              <p:cNvPr id="146" name="Freeform 13">
                <a:extLst/>
              </p:cNvPr>
              <p:cNvSpPr>
                <a:spLocks/>
              </p:cNvSpPr>
              <p:nvPr/>
            </p:nvSpPr>
            <p:spPr bwMode="auto">
              <a:xfrm>
                <a:off x="6213475" y="3232150"/>
                <a:ext cx="430213" cy="161925"/>
              </a:xfrm>
              <a:custGeom>
                <a:avLst/>
                <a:gdLst>
                  <a:gd name="T0" fmla="*/ 31 w 32"/>
                  <a:gd name="T1" fmla="*/ 5 h 12"/>
                  <a:gd name="T2" fmla="*/ 1 w 32"/>
                  <a:gd name="T3" fmla="*/ 9 h 12"/>
                  <a:gd name="T4" fmla="*/ 1 w 32"/>
                  <a:gd name="T5" fmla="*/ 12 h 12"/>
                  <a:gd name="T6" fmla="*/ 2 w 32"/>
                  <a:gd name="T7" fmla="*/ 12 h 12"/>
                  <a:gd name="T8" fmla="*/ 3 w 32"/>
                  <a:gd name="T9" fmla="*/ 12 h 12"/>
                  <a:gd name="T10" fmla="*/ 29 w 32"/>
                  <a:gd name="T11" fmla="*/ 8 h 12"/>
                  <a:gd name="T12" fmla="*/ 32 w 32"/>
                  <a:gd name="T13" fmla="*/ 7 h 12"/>
                  <a:gd name="T14" fmla="*/ 31 w 32"/>
                  <a:gd name="T15" fmla="*/ 5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31" y="5"/>
                    </a:moveTo>
                    <a:cubicBezTo>
                      <a:pt x="22" y="1"/>
                      <a:pt x="9" y="0"/>
                      <a:pt x="1" y="9"/>
                    </a:cubicBezTo>
                    <a:cubicBezTo>
                      <a:pt x="0" y="10"/>
                      <a:pt x="0" y="11"/>
                      <a:pt x="1" y="12"/>
                    </a:cubicBezTo>
                    <a:cubicBezTo>
                      <a:pt x="1" y="12"/>
                      <a:pt x="1" y="12"/>
                      <a:pt x="2" y="12"/>
                    </a:cubicBezTo>
                    <a:cubicBezTo>
                      <a:pt x="2" y="12"/>
                      <a:pt x="3" y="12"/>
                      <a:pt x="3" y="12"/>
                    </a:cubicBezTo>
                    <a:cubicBezTo>
                      <a:pt x="11" y="5"/>
                      <a:pt x="21" y="5"/>
                      <a:pt x="29" y="8"/>
                    </a:cubicBezTo>
                    <a:cubicBezTo>
                      <a:pt x="30" y="9"/>
                      <a:pt x="31" y="8"/>
                      <a:pt x="32" y="7"/>
                    </a:cubicBezTo>
                    <a:cubicBezTo>
                      <a:pt x="32" y="6"/>
                      <a:pt x="32" y="5"/>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a:p>
            </p:txBody>
          </p:sp>
          <p:sp>
            <p:nvSpPr>
              <p:cNvPr id="147" name="Freeform 14">
                <a:extLst/>
              </p:cNvPr>
              <p:cNvSpPr>
                <a:spLocks/>
              </p:cNvSpPr>
              <p:nvPr/>
            </p:nvSpPr>
            <p:spPr bwMode="auto">
              <a:xfrm>
                <a:off x="6213475" y="3394075"/>
                <a:ext cx="430213" cy="161925"/>
              </a:xfrm>
              <a:custGeom>
                <a:avLst/>
                <a:gdLst>
                  <a:gd name="T0" fmla="*/ 31 w 32"/>
                  <a:gd name="T1" fmla="*/ 4 h 12"/>
                  <a:gd name="T2" fmla="*/ 1 w 32"/>
                  <a:gd name="T3" fmla="*/ 9 h 12"/>
                  <a:gd name="T4" fmla="*/ 1 w 32"/>
                  <a:gd name="T5" fmla="*/ 11 h 12"/>
                  <a:gd name="T6" fmla="*/ 2 w 32"/>
                  <a:gd name="T7" fmla="*/ 12 h 12"/>
                  <a:gd name="T8" fmla="*/ 3 w 32"/>
                  <a:gd name="T9" fmla="*/ 11 h 12"/>
                  <a:gd name="T10" fmla="*/ 29 w 32"/>
                  <a:gd name="T11" fmla="*/ 8 h 12"/>
                  <a:gd name="T12" fmla="*/ 32 w 32"/>
                  <a:gd name="T13" fmla="*/ 7 h 12"/>
                  <a:gd name="T14" fmla="*/ 31 w 32"/>
                  <a:gd name="T15" fmla="*/ 4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31" y="4"/>
                    </a:moveTo>
                    <a:cubicBezTo>
                      <a:pt x="22" y="1"/>
                      <a:pt x="9" y="0"/>
                      <a:pt x="1" y="9"/>
                    </a:cubicBezTo>
                    <a:cubicBezTo>
                      <a:pt x="0" y="9"/>
                      <a:pt x="0" y="11"/>
                      <a:pt x="1" y="11"/>
                    </a:cubicBezTo>
                    <a:cubicBezTo>
                      <a:pt x="1" y="12"/>
                      <a:pt x="1" y="12"/>
                      <a:pt x="2" y="12"/>
                    </a:cubicBezTo>
                    <a:cubicBezTo>
                      <a:pt x="2" y="12"/>
                      <a:pt x="3" y="12"/>
                      <a:pt x="3" y="11"/>
                    </a:cubicBezTo>
                    <a:cubicBezTo>
                      <a:pt x="11" y="4"/>
                      <a:pt x="21" y="5"/>
                      <a:pt x="29" y="8"/>
                    </a:cubicBezTo>
                    <a:cubicBezTo>
                      <a:pt x="30" y="8"/>
                      <a:pt x="31" y="8"/>
                      <a:pt x="32" y="7"/>
                    </a:cubicBezTo>
                    <a:cubicBezTo>
                      <a:pt x="32" y="6"/>
                      <a:pt x="32" y="4"/>
                      <a:pt x="3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a:p>
            </p:txBody>
          </p:sp>
        </p:grpSp>
        <p:sp>
          <p:nvSpPr>
            <p:cNvPr id="7187" name="矩形 89"/>
            <p:cNvSpPr>
              <a:spLocks noChangeArrowheads="1"/>
            </p:cNvSpPr>
            <p:nvPr/>
          </p:nvSpPr>
          <p:spPr bwMode="auto">
            <a:xfrm>
              <a:off x="7577869" y="3092573"/>
              <a:ext cx="4075112" cy="169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hangingPunct="1"/>
              <a:r>
                <a:rPr lang="en-US" altLang="zh-CN" sz="2000" b="1" dirty="0" err="1">
                  <a:solidFill>
                    <a:schemeClr val="bg1"/>
                  </a:solidFill>
                </a:rPr>
                <a:t>Numarticles</a:t>
              </a:r>
              <a:r>
                <a:rPr lang="en-US" altLang="zh-CN" sz="2000" b="1" dirty="0">
                  <a:solidFill>
                    <a:schemeClr val="bg1"/>
                  </a:solidFill>
                </a:rPr>
                <a:t>:</a:t>
              </a:r>
            </a:p>
            <a:p>
              <a:pPr eaLnBrk="1" hangingPunct="1"/>
              <a:r>
                <a:rPr lang="en-US" altLang="en-US" dirty="0">
                  <a:solidFill>
                    <a:schemeClr val="bg2"/>
                  </a:solidFill>
                </a:rPr>
                <a:t>It’s the total number of source documents containing one or more mentions of this event  during the 15 minute update  in which it was first seen. It can assess the “importance” of an event. </a:t>
              </a:r>
            </a:p>
          </p:txBody>
        </p:sp>
      </p:grpSp>
      <p:grpSp>
        <p:nvGrpSpPr>
          <p:cNvPr id="15" name="组合 14"/>
          <p:cNvGrpSpPr/>
          <p:nvPr/>
        </p:nvGrpSpPr>
        <p:grpSpPr>
          <a:xfrm>
            <a:off x="728098" y="4076114"/>
            <a:ext cx="4955259" cy="1693175"/>
            <a:chOff x="728098" y="4076114"/>
            <a:chExt cx="4955259" cy="1693175"/>
          </a:xfrm>
        </p:grpSpPr>
        <p:sp>
          <p:nvSpPr>
            <p:cNvPr id="7184" name="Freeform 13"/>
            <p:cNvSpPr>
              <a:spLocks/>
            </p:cNvSpPr>
            <p:nvPr/>
          </p:nvSpPr>
          <p:spPr bwMode="auto">
            <a:xfrm>
              <a:off x="5223277" y="4659127"/>
              <a:ext cx="460080" cy="476840"/>
            </a:xfrm>
            <a:custGeom>
              <a:avLst/>
              <a:gdLst>
                <a:gd name="T0" fmla="*/ 460085 w 360"/>
                <a:gd name="T1" fmla="*/ 79454 h 360"/>
                <a:gd name="T2" fmla="*/ 383404 w 360"/>
                <a:gd name="T3" fmla="*/ 0 h 360"/>
                <a:gd name="T4" fmla="*/ 76681 w 360"/>
                <a:gd name="T5" fmla="*/ 0 h 360"/>
                <a:gd name="T6" fmla="*/ 0 w 360"/>
                <a:gd name="T7" fmla="*/ 79454 h 360"/>
                <a:gd name="T8" fmla="*/ 0 w 360"/>
                <a:gd name="T9" fmla="*/ 397272 h 360"/>
                <a:gd name="T10" fmla="*/ 76681 w 360"/>
                <a:gd name="T11" fmla="*/ 476726 h 360"/>
                <a:gd name="T12" fmla="*/ 230043 w 360"/>
                <a:gd name="T13" fmla="*/ 476726 h 360"/>
                <a:gd name="T14" fmla="*/ 230043 w 360"/>
                <a:gd name="T15" fmla="*/ 296630 h 360"/>
                <a:gd name="T16" fmla="*/ 173810 w 360"/>
                <a:gd name="T17" fmla="*/ 296630 h 360"/>
                <a:gd name="T18" fmla="*/ 173810 w 360"/>
                <a:gd name="T19" fmla="*/ 217175 h 360"/>
                <a:gd name="T20" fmla="*/ 230043 w 360"/>
                <a:gd name="T21" fmla="*/ 217175 h 360"/>
                <a:gd name="T22" fmla="*/ 230043 w 360"/>
                <a:gd name="T23" fmla="*/ 186718 h 360"/>
                <a:gd name="T24" fmla="*/ 316947 w 360"/>
                <a:gd name="T25" fmla="*/ 84751 h 360"/>
                <a:gd name="T26" fmla="*/ 378292 w 360"/>
                <a:gd name="T27" fmla="*/ 84751 h 360"/>
                <a:gd name="T28" fmla="*/ 378292 w 360"/>
                <a:gd name="T29" fmla="*/ 164206 h 360"/>
                <a:gd name="T30" fmla="*/ 316947 w 360"/>
                <a:gd name="T31" fmla="*/ 164206 h 360"/>
                <a:gd name="T32" fmla="*/ 301611 w 360"/>
                <a:gd name="T33" fmla="*/ 185393 h 360"/>
                <a:gd name="T34" fmla="*/ 301611 w 360"/>
                <a:gd name="T35" fmla="*/ 217175 h 360"/>
                <a:gd name="T36" fmla="*/ 378292 w 360"/>
                <a:gd name="T37" fmla="*/ 217175 h 360"/>
                <a:gd name="T38" fmla="*/ 378292 w 360"/>
                <a:gd name="T39" fmla="*/ 296630 h 360"/>
                <a:gd name="T40" fmla="*/ 301611 w 360"/>
                <a:gd name="T41" fmla="*/ 296630 h 360"/>
                <a:gd name="T42" fmla="*/ 301611 w 360"/>
                <a:gd name="T43" fmla="*/ 476726 h 360"/>
                <a:gd name="T44" fmla="*/ 383404 w 360"/>
                <a:gd name="T45" fmla="*/ 476726 h 360"/>
                <a:gd name="T46" fmla="*/ 460085 w 360"/>
                <a:gd name="T47" fmla="*/ 397272 h 360"/>
                <a:gd name="T48" fmla="*/ 460085 w 360"/>
                <a:gd name="T49" fmla="*/ 79454 h 3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5" name="矩形 89"/>
            <p:cNvSpPr>
              <a:spLocks noChangeArrowheads="1"/>
            </p:cNvSpPr>
            <p:nvPr/>
          </p:nvSpPr>
          <p:spPr bwMode="auto">
            <a:xfrm>
              <a:off x="728098" y="4076114"/>
              <a:ext cx="4073525" cy="169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hangingPunct="1"/>
              <a:r>
                <a:rPr lang="en-US" altLang="en-US" sz="2000" b="1" dirty="0" err="1">
                  <a:solidFill>
                    <a:schemeClr val="bg1"/>
                  </a:solidFill>
                </a:rPr>
                <a:t>Avg</a:t>
              </a:r>
              <a:r>
                <a:rPr lang="en-US" altLang="en-US" sz="2000" b="1" dirty="0">
                  <a:solidFill>
                    <a:schemeClr val="bg1"/>
                  </a:solidFill>
                </a:rPr>
                <a:t> Tone: </a:t>
              </a:r>
            </a:p>
            <a:p>
              <a:pPr eaLnBrk="1" hangingPunct="1"/>
              <a:r>
                <a:rPr lang="en-US" altLang="en-US" dirty="0">
                  <a:solidFill>
                    <a:schemeClr val="bg2"/>
                  </a:solidFill>
                </a:rPr>
                <a:t>It’s the average “tone” of all documents  containing one</a:t>
              </a:r>
              <a:r>
                <a:rPr lang="zh-CN" altLang="en-US" dirty="0">
                  <a:solidFill>
                    <a:schemeClr val="bg2"/>
                  </a:solidFill>
                </a:rPr>
                <a:t> </a:t>
              </a:r>
              <a:r>
                <a:rPr lang="en-US" altLang="en-US" dirty="0">
                  <a:solidFill>
                    <a:schemeClr val="bg2"/>
                  </a:solidFill>
                </a:rPr>
                <a:t>or more mentions of this. It’s a subtle measure of the importance of  an event and ranges from -100(extreme negative) to 100 (extreme positive )</a:t>
              </a:r>
              <a:endParaRPr lang="id-ID" altLang="en-US" dirty="0">
                <a:solidFill>
                  <a:schemeClr val="bg2"/>
                </a:solidFill>
              </a:endParaRPr>
            </a:p>
          </p:txBody>
        </p:sp>
      </p:grpSp>
      <p:grpSp>
        <p:nvGrpSpPr>
          <p:cNvPr id="16" name="组合 15"/>
          <p:cNvGrpSpPr/>
          <p:nvPr/>
        </p:nvGrpSpPr>
        <p:grpSpPr>
          <a:xfrm>
            <a:off x="5909414" y="5190959"/>
            <a:ext cx="5144970" cy="1415836"/>
            <a:chOff x="5877039" y="5175418"/>
            <a:chExt cx="5144970" cy="1415836"/>
          </a:xfrm>
        </p:grpSpPr>
        <p:grpSp>
          <p:nvGrpSpPr>
            <p:cNvPr id="149" name="Group 52">
              <a:extLst/>
            </p:cNvPr>
            <p:cNvGrpSpPr/>
            <p:nvPr/>
          </p:nvGrpSpPr>
          <p:grpSpPr bwMode="auto">
            <a:xfrm>
              <a:off x="5877039" y="5549410"/>
              <a:ext cx="403220" cy="439758"/>
              <a:chOff x="9217025" y="1244600"/>
              <a:chExt cx="403225" cy="439738"/>
            </a:xfrm>
            <a:solidFill>
              <a:schemeClr val="bg1"/>
            </a:solidFill>
          </p:grpSpPr>
          <p:sp>
            <p:nvSpPr>
              <p:cNvPr id="150" name="Rectangle 5">
                <a:extLst/>
              </p:cNvPr>
              <p:cNvSpPr>
                <a:spLocks noChangeArrowheads="1"/>
              </p:cNvSpPr>
              <p:nvPr/>
            </p:nvSpPr>
            <p:spPr bwMode="auto">
              <a:xfrm>
                <a:off x="9278938" y="1422400"/>
                <a:ext cx="4603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id-ID"/>
              </a:p>
            </p:txBody>
          </p:sp>
          <p:sp>
            <p:nvSpPr>
              <p:cNvPr id="151" name="Rectangle 6">
                <a:extLst/>
              </p:cNvPr>
              <p:cNvSpPr>
                <a:spLocks noChangeArrowheads="1"/>
              </p:cNvSpPr>
              <p:nvPr/>
            </p:nvSpPr>
            <p:spPr bwMode="auto">
              <a:xfrm>
                <a:off x="9278938" y="1498600"/>
                <a:ext cx="4603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id-ID"/>
              </a:p>
            </p:txBody>
          </p:sp>
          <p:sp>
            <p:nvSpPr>
              <p:cNvPr id="152" name="Rectangle 7">
                <a:extLst/>
              </p:cNvPr>
              <p:cNvSpPr>
                <a:spLocks noChangeArrowheads="1"/>
              </p:cNvSpPr>
              <p:nvPr/>
            </p:nvSpPr>
            <p:spPr bwMode="auto">
              <a:xfrm>
                <a:off x="9278938" y="1576388"/>
                <a:ext cx="4603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id-ID"/>
              </a:p>
            </p:txBody>
          </p:sp>
          <p:sp>
            <p:nvSpPr>
              <p:cNvPr id="153" name="Rectangle 8">
                <a:extLst/>
              </p:cNvPr>
              <p:cNvSpPr>
                <a:spLocks noChangeArrowheads="1"/>
              </p:cNvSpPr>
              <p:nvPr/>
            </p:nvSpPr>
            <p:spPr bwMode="auto">
              <a:xfrm>
                <a:off x="9356725" y="1452563"/>
                <a:ext cx="20161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id-ID"/>
              </a:p>
            </p:txBody>
          </p:sp>
          <p:sp>
            <p:nvSpPr>
              <p:cNvPr id="154" name="Rectangle 9">
                <a:extLst/>
              </p:cNvPr>
              <p:cNvSpPr>
                <a:spLocks noChangeArrowheads="1"/>
              </p:cNvSpPr>
              <p:nvPr/>
            </p:nvSpPr>
            <p:spPr bwMode="auto">
              <a:xfrm>
                <a:off x="9356725" y="1530350"/>
                <a:ext cx="20161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id-ID" dirty="0"/>
              </a:p>
            </p:txBody>
          </p:sp>
          <p:sp>
            <p:nvSpPr>
              <p:cNvPr id="155" name="Rectangle 10">
                <a:extLst/>
              </p:cNvPr>
              <p:cNvSpPr>
                <a:spLocks noChangeArrowheads="1"/>
              </p:cNvSpPr>
              <p:nvPr/>
            </p:nvSpPr>
            <p:spPr bwMode="auto">
              <a:xfrm>
                <a:off x="9356725" y="1606550"/>
                <a:ext cx="20161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id-ID"/>
              </a:p>
            </p:txBody>
          </p:sp>
          <p:sp>
            <p:nvSpPr>
              <p:cNvPr id="156" name="Freeform 11">
                <a:extLst/>
              </p:cNvPr>
              <p:cNvSpPr>
                <a:spLocks noEditPoints="1"/>
              </p:cNvSpPr>
              <p:nvPr/>
            </p:nvSpPr>
            <p:spPr bwMode="auto">
              <a:xfrm>
                <a:off x="9217025" y="1290638"/>
                <a:ext cx="403225" cy="393700"/>
              </a:xfrm>
              <a:custGeom>
                <a:avLst/>
                <a:gdLst>
                  <a:gd name="T0" fmla="*/ 92 w 104"/>
                  <a:gd name="T1" fmla="*/ 0 h 102"/>
                  <a:gd name="T2" fmla="*/ 84 w 104"/>
                  <a:gd name="T3" fmla="*/ 0 h 102"/>
                  <a:gd name="T4" fmla="*/ 84 w 104"/>
                  <a:gd name="T5" fmla="*/ 16 h 102"/>
                  <a:gd name="T6" fmla="*/ 80 w 104"/>
                  <a:gd name="T7" fmla="*/ 20 h 102"/>
                  <a:gd name="T8" fmla="*/ 72 w 104"/>
                  <a:gd name="T9" fmla="*/ 20 h 102"/>
                  <a:gd name="T10" fmla="*/ 68 w 104"/>
                  <a:gd name="T11" fmla="*/ 16 h 102"/>
                  <a:gd name="T12" fmla="*/ 68 w 104"/>
                  <a:gd name="T13" fmla="*/ 0 h 102"/>
                  <a:gd name="T14" fmla="*/ 36 w 104"/>
                  <a:gd name="T15" fmla="*/ 0 h 102"/>
                  <a:gd name="T16" fmla="*/ 36 w 104"/>
                  <a:gd name="T17" fmla="*/ 16 h 102"/>
                  <a:gd name="T18" fmla="*/ 32 w 104"/>
                  <a:gd name="T19" fmla="*/ 20 h 102"/>
                  <a:gd name="T20" fmla="*/ 24 w 104"/>
                  <a:gd name="T21" fmla="*/ 20 h 102"/>
                  <a:gd name="T22" fmla="*/ 20 w 104"/>
                  <a:gd name="T23" fmla="*/ 16 h 102"/>
                  <a:gd name="T24" fmla="*/ 20 w 104"/>
                  <a:gd name="T25" fmla="*/ 0 h 102"/>
                  <a:gd name="T26" fmla="*/ 12 w 104"/>
                  <a:gd name="T27" fmla="*/ 0 h 102"/>
                  <a:gd name="T28" fmla="*/ 0 w 104"/>
                  <a:gd name="T29" fmla="*/ 12 h 102"/>
                  <a:gd name="T30" fmla="*/ 0 w 104"/>
                  <a:gd name="T31" fmla="*/ 20 h 102"/>
                  <a:gd name="T32" fmla="*/ 0 w 104"/>
                  <a:gd name="T33" fmla="*/ 24 h 102"/>
                  <a:gd name="T34" fmla="*/ 0 w 104"/>
                  <a:gd name="T35" fmla="*/ 28 h 102"/>
                  <a:gd name="T36" fmla="*/ 0 w 104"/>
                  <a:gd name="T37" fmla="*/ 91 h 102"/>
                  <a:gd name="T38" fmla="*/ 12 w 104"/>
                  <a:gd name="T39" fmla="*/ 102 h 102"/>
                  <a:gd name="T40" fmla="*/ 92 w 104"/>
                  <a:gd name="T41" fmla="*/ 102 h 102"/>
                  <a:gd name="T42" fmla="*/ 104 w 104"/>
                  <a:gd name="T43" fmla="*/ 91 h 102"/>
                  <a:gd name="T44" fmla="*/ 104 w 104"/>
                  <a:gd name="T45" fmla="*/ 28 h 102"/>
                  <a:gd name="T46" fmla="*/ 104 w 104"/>
                  <a:gd name="T47" fmla="*/ 24 h 102"/>
                  <a:gd name="T48" fmla="*/ 104 w 104"/>
                  <a:gd name="T49" fmla="*/ 20 h 102"/>
                  <a:gd name="T50" fmla="*/ 104 w 104"/>
                  <a:gd name="T51" fmla="*/ 12 h 102"/>
                  <a:gd name="T52" fmla="*/ 92 w 104"/>
                  <a:gd name="T53" fmla="*/ 0 h 102"/>
                  <a:gd name="T54" fmla="*/ 96 w 104"/>
                  <a:gd name="T55" fmla="*/ 91 h 102"/>
                  <a:gd name="T56" fmla="*/ 92 w 104"/>
                  <a:gd name="T57" fmla="*/ 94 h 102"/>
                  <a:gd name="T58" fmla="*/ 12 w 104"/>
                  <a:gd name="T59" fmla="*/ 94 h 102"/>
                  <a:gd name="T60" fmla="*/ 8 w 104"/>
                  <a:gd name="T61" fmla="*/ 91 h 102"/>
                  <a:gd name="T62" fmla="*/ 8 w 104"/>
                  <a:gd name="T63" fmla="*/ 28 h 102"/>
                  <a:gd name="T64" fmla="*/ 96 w 104"/>
                  <a:gd name="T65" fmla="*/ 28 h 102"/>
                  <a:gd name="T66" fmla="*/ 96 w 104"/>
                  <a:gd name="T67" fmla="*/ 9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02">
                    <a:moveTo>
                      <a:pt x="92" y="0"/>
                    </a:moveTo>
                    <a:cubicBezTo>
                      <a:pt x="84" y="0"/>
                      <a:pt x="84" y="0"/>
                      <a:pt x="84" y="0"/>
                    </a:cubicBezTo>
                    <a:cubicBezTo>
                      <a:pt x="84" y="16"/>
                      <a:pt x="84" y="16"/>
                      <a:pt x="84" y="16"/>
                    </a:cubicBezTo>
                    <a:cubicBezTo>
                      <a:pt x="84" y="18"/>
                      <a:pt x="82" y="20"/>
                      <a:pt x="80" y="20"/>
                    </a:cubicBezTo>
                    <a:cubicBezTo>
                      <a:pt x="72" y="20"/>
                      <a:pt x="72" y="20"/>
                      <a:pt x="72" y="20"/>
                    </a:cubicBezTo>
                    <a:cubicBezTo>
                      <a:pt x="70" y="20"/>
                      <a:pt x="68" y="18"/>
                      <a:pt x="68" y="16"/>
                    </a:cubicBezTo>
                    <a:cubicBezTo>
                      <a:pt x="68" y="0"/>
                      <a:pt x="68" y="0"/>
                      <a:pt x="68" y="0"/>
                    </a:cubicBezTo>
                    <a:cubicBezTo>
                      <a:pt x="36" y="0"/>
                      <a:pt x="36" y="0"/>
                      <a:pt x="36" y="0"/>
                    </a:cubicBezTo>
                    <a:cubicBezTo>
                      <a:pt x="36" y="16"/>
                      <a:pt x="36" y="16"/>
                      <a:pt x="36" y="16"/>
                    </a:cubicBezTo>
                    <a:cubicBezTo>
                      <a:pt x="36" y="18"/>
                      <a:pt x="34" y="20"/>
                      <a:pt x="32" y="20"/>
                    </a:cubicBezTo>
                    <a:cubicBezTo>
                      <a:pt x="24" y="20"/>
                      <a:pt x="24" y="20"/>
                      <a:pt x="24" y="20"/>
                    </a:cubicBezTo>
                    <a:cubicBezTo>
                      <a:pt x="22" y="20"/>
                      <a:pt x="20" y="18"/>
                      <a:pt x="20" y="16"/>
                    </a:cubicBezTo>
                    <a:cubicBezTo>
                      <a:pt x="20" y="0"/>
                      <a:pt x="20" y="0"/>
                      <a:pt x="20" y="0"/>
                    </a:cubicBezTo>
                    <a:cubicBezTo>
                      <a:pt x="12" y="0"/>
                      <a:pt x="12" y="0"/>
                      <a:pt x="12" y="0"/>
                    </a:cubicBezTo>
                    <a:cubicBezTo>
                      <a:pt x="5" y="0"/>
                      <a:pt x="0" y="5"/>
                      <a:pt x="0" y="12"/>
                    </a:cubicBezTo>
                    <a:cubicBezTo>
                      <a:pt x="0" y="20"/>
                      <a:pt x="0" y="20"/>
                      <a:pt x="0" y="20"/>
                    </a:cubicBezTo>
                    <a:cubicBezTo>
                      <a:pt x="0" y="24"/>
                      <a:pt x="0" y="24"/>
                      <a:pt x="0" y="24"/>
                    </a:cubicBezTo>
                    <a:cubicBezTo>
                      <a:pt x="0" y="28"/>
                      <a:pt x="0" y="28"/>
                      <a:pt x="0" y="28"/>
                    </a:cubicBezTo>
                    <a:cubicBezTo>
                      <a:pt x="0" y="91"/>
                      <a:pt x="0" y="91"/>
                      <a:pt x="0" y="91"/>
                    </a:cubicBezTo>
                    <a:cubicBezTo>
                      <a:pt x="0" y="97"/>
                      <a:pt x="5" y="102"/>
                      <a:pt x="12" y="102"/>
                    </a:cubicBezTo>
                    <a:cubicBezTo>
                      <a:pt x="92" y="102"/>
                      <a:pt x="92" y="102"/>
                      <a:pt x="92" y="102"/>
                    </a:cubicBezTo>
                    <a:cubicBezTo>
                      <a:pt x="99" y="102"/>
                      <a:pt x="104" y="97"/>
                      <a:pt x="104" y="91"/>
                    </a:cubicBezTo>
                    <a:cubicBezTo>
                      <a:pt x="104" y="28"/>
                      <a:pt x="104" y="28"/>
                      <a:pt x="104" y="28"/>
                    </a:cubicBezTo>
                    <a:cubicBezTo>
                      <a:pt x="104" y="24"/>
                      <a:pt x="104" y="24"/>
                      <a:pt x="104" y="24"/>
                    </a:cubicBezTo>
                    <a:cubicBezTo>
                      <a:pt x="104" y="20"/>
                      <a:pt x="104" y="20"/>
                      <a:pt x="104" y="20"/>
                    </a:cubicBezTo>
                    <a:cubicBezTo>
                      <a:pt x="104" y="12"/>
                      <a:pt x="104" y="12"/>
                      <a:pt x="104" y="12"/>
                    </a:cubicBezTo>
                    <a:cubicBezTo>
                      <a:pt x="104" y="5"/>
                      <a:pt x="99" y="0"/>
                      <a:pt x="92" y="0"/>
                    </a:cubicBezTo>
                    <a:close/>
                    <a:moveTo>
                      <a:pt x="96" y="91"/>
                    </a:moveTo>
                    <a:cubicBezTo>
                      <a:pt x="96" y="92"/>
                      <a:pt x="94" y="94"/>
                      <a:pt x="92" y="94"/>
                    </a:cubicBezTo>
                    <a:cubicBezTo>
                      <a:pt x="12" y="94"/>
                      <a:pt x="12" y="94"/>
                      <a:pt x="12" y="94"/>
                    </a:cubicBezTo>
                    <a:cubicBezTo>
                      <a:pt x="10" y="94"/>
                      <a:pt x="8" y="92"/>
                      <a:pt x="8" y="91"/>
                    </a:cubicBezTo>
                    <a:cubicBezTo>
                      <a:pt x="8" y="28"/>
                      <a:pt x="8" y="28"/>
                      <a:pt x="8" y="28"/>
                    </a:cubicBezTo>
                    <a:cubicBezTo>
                      <a:pt x="96" y="28"/>
                      <a:pt x="96" y="28"/>
                      <a:pt x="96" y="28"/>
                    </a:cubicBezTo>
                    <a:lnTo>
                      <a:pt x="96"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dirty="0"/>
              </a:p>
            </p:txBody>
          </p:sp>
          <p:sp>
            <p:nvSpPr>
              <p:cNvPr id="157" name="Freeform 12">
                <a:extLst/>
              </p:cNvPr>
              <p:cNvSpPr>
                <a:spLocks/>
              </p:cNvSpPr>
              <p:nvPr/>
            </p:nvSpPr>
            <p:spPr bwMode="auto">
              <a:xfrm>
                <a:off x="9310688" y="1244600"/>
                <a:ext cx="30163" cy="10795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6" y="28"/>
                      <a:pt x="8" y="26"/>
                      <a:pt x="8" y="24"/>
                    </a:cubicBezTo>
                    <a:cubicBezTo>
                      <a:pt x="8" y="4"/>
                      <a:pt x="8" y="4"/>
                      <a:pt x="8" y="4"/>
                    </a:cubicBezTo>
                    <a:cubicBezTo>
                      <a:pt x="8" y="2"/>
                      <a:pt x="6"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a:p>
            </p:txBody>
          </p:sp>
          <p:sp>
            <p:nvSpPr>
              <p:cNvPr id="158" name="Freeform 13">
                <a:extLst/>
              </p:cNvPr>
              <p:cNvSpPr>
                <a:spLocks/>
              </p:cNvSpPr>
              <p:nvPr/>
            </p:nvSpPr>
            <p:spPr bwMode="auto">
              <a:xfrm>
                <a:off x="9496425" y="1244600"/>
                <a:ext cx="30163" cy="10795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6" y="28"/>
                      <a:pt x="8" y="26"/>
                      <a:pt x="8" y="24"/>
                    </a:cubicBezTo>
                    <a:cubicBezTo>
                      <a:pt x="8" y="4"/>
                      <a:pt x="8" y="4"/>
                      <a:pt x="8" y="4"/>
                    </a:cubicBezTo>
                    <a:cubicBezTo>
                      <a:pt x="8" y="2"/>
                      <a:pt x="6"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a:p>
            </p:txBody>
          </p:sp>
        </p:grpSp>
        <p:sp>
          <p:nvSpPr>
            <p:cNvPr id="7183" name="矩形 89"/>
            <p:cNvSpPr>
              <a:spLocks noChangeArrowheads="1"/>
            </p:cNvSpPr>
            <p:nvPr/>
          </p:nvSpPr>
          <p:spPr bwMode="auto">
            <a:xfrm>
              <a:off x="6948484" y="5175418"/>
              <a:ext cx="4073525" cy="1415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hangingPunct="1"/>
              <a:r>
                <a:rPr lang="id-ID" altLang="zh-CN" sz="2000" b="1" dirty="0" err="1">
                  <a:solidFill>
                    <a:schemeClr val="bg1"/>
                  </a:solidFill>
                </a:rPr>
                <a:t>Quad</a:t>
              </a:r>
              <a:r>
                <a:rPr lang="id-ID" altLang="zh-CN" sz="2000" b="1" dirty="0">
                  <a:solidFill>
                    <a:schemeClr val="bg1"/>
                  </a:solidFill>
                </a:rPr>
                <a:t> </a:t>
              </a:r>
              <a:r>
                <a:rPr lang="id-ID" altLang="zh-CN" sz="2000" b="1" dirty="0" err="1">
                  <a:solidFill>
                    <a:schemeClr val="bg1"/>
                  </a:solidFill>
                </a:rPr>
                <a:t>Class</a:t>
              </a:r>
              <a:r>
                <a:rPr lang="id-ID" altLang="zh-CN" sz="2000" b="1" dirty="0">
                  <a:solidFill>
                    <a:schemeClr val="bg1"/>
                  </a:solidFill>
                </a:rPr>
                <a:t>:</a:t>
              </a:r>
            </a:p>
            <a:p>
              <a:pPr eaLnBrk="1" hangingPunct="1"/>
              <a:r>
                <a:rPr lang="id-ID" altLang="zh-CN" dirty="0">
                  <a:solidFill>
                    <a:schemeClr val="bg2"/>
                  </a:solidFill>
                </a:rPr>
                <a:t>1: The </a:t>
              </a:r>
              <a:r>
                <a:rPr lang="id-ID" altLang="zh-CN" dirty="0" err="1">
                  <a:solidFill>
                    <a:schemeClr val="bg2"/>
                  </a:solidFill>
                </a:rPr>
                <a:t>event</a:t>
              </a:r>
              <a:r>
                <a:rPr lang="id-ID" altLang="zh-CN" dirty="0">
                  <a:solidFill>
                    <a:schemeClr val="bg2"/>
                  </a:solidFill>
                </a:rPr>
                <a:t> </a:t>
              </a:r>
              <a:r>
                <a:rPr lang="id-ID" altLang="zh-CN" dirty="0" err="1">
                  <a:solidFill>
                    <a:schemeClr val="bg2"/>
                  </a:solidFill>
                </a:rPr>
                <a:t>is</a:t>
              </a:r>
              <a:r>
                <a:rPr lang="id-ID" altLang="zh-CN" dirty="0">
                  <a:solidFill>
                    <a:schemeClr val="bg2"/>
                  </a:solidFill>
                </a:rPr>
                <a:t> </a:t>
              </a:r>
              <a:r>
                <a:rPr lang="id-ID" altLang="zh-CN" dirty="0" err="1">
                  <a:solidFill>
                    <a:schemeClr val="bg2"/>
                  </a:solidFill>
                </a:rPr>
                <a:t>under</a:t>
              </a:r>
              <a:r>
                <a:rPr lang="id-ID" altLang="zh-CN" dirty="0">
                  <a:solidFill>
                    <a:schemeClr val="bg2"/>
                  </a:solidFill>
                </a:rPr>
                <a:t> verbal </a:t>
              </a:r>
              <a:r>
                <a:rPr lang="id-ID" altLang="zh-CN" dirty="0" err="1">
                  <a:solidFill>
                    <a:schemeClr val="bg2"/>
                  </a:solidFill>
                </a:rPr>
                <a:t>cooperation</a:t>
              </a:r>
              <a:r>
                <a:rPr lang="id-ID" altLang="zh-CN" dirty="0">
                  <a:solidFill>
                    <a:schemeClr val="bg2"/>
                  </a:solidFill>
                </a:rPr>
                <a:t>.  </a:t>
              </a:r>
            </a:p>
            <a:p>
              <a:pPr eaLnBrk="1" hangingPunct="1"/>
              <a:r>
                <a:rPr lang="id-ID" altLang="zh-CN" dirty="0">
                  <a:solidFill>
                    <a:schemeClr val="bg2"/>
                  </a:solidFill>
                </a:rPr>
                <a:t>2: </a:t>
              </a:r>
              <a:r>
                <a:rPr lang="en-US" altLang="zh-CN" dirty="0">
                  <a:solidFill>
                    <a:schemeClr val="bg2"/>
                  </a:solidFill>
                </a:rPr>
                <a:t>The event is under material cooperation.</a:t>
              </a:r>
            </a:p>
            <a:p>
              <a:pPr eaLnBrk="1" hangingPunct="1"/>
              <a:r>
                <a:rPr lang="en-US" altLang="zh-CN" dirty="0">
                  <a:solidFill>
                    <a:schemeClr val="bg2"/>
                  </a:solidFill>
                </a:rPr>
                <a:t>3: </a:t>
              </a:r>
              <a:r>
                <a:rPr lang="id-ID" altLang="zh-CN" dirty="0">
                  <a:solidFill>
                    <a:schemeClr val="bg2"/>
                  </a:solidFill>
                </a:rPr>
                <a:t>The </a:t>
              </a:r>
              <a:r>
                <a:rPr lang="id-ID" altLang="zh-CN" dirty="0" err="1">
                  <a:solidFill>
                    <a:schemeClr val="bg2"/>
                  </a:solidFill>
                </a:rPr>
                <a:t>event</a:t>
              </a:r>
              <a:r>
                <a:rPr lang="id-ID" altLang="zh-CN" dirty="0">
                  <a:solidFill>
                    <a:schemeClr val="bg2"/>
                  </a:solidFill>
                </a:rPr>
                <a:t> </a:t>
              </a:r>
              <a:r>
                <a:rPr lang="id-ID" altLang="zh-CN" dirty="0" err="1">
                  <a:solidFill>
                    <a:schemeClr val="bg2"/>
                  </a:solidFill>
                </a:rPr>
                <a:t>is</a:t>
              </a:r>
              <a:r>
                <a:rPr lang="id-ID" altLang="zh-CN" dirty="0">
                  <a:solidFill>
                    <a:schemeClr val="bg2"/>
                  </a:solidFill>
                </a:rPr>
                <a:t> </a:t>
              </a:r>
              <a:r>
                <a:rPr lang="id-ID" altLang="zh-CN" dirty="0" err="1">
                  <a:solidFill>
                    <a:schemeClr val="bg2"/>
                  </a:solidFill>
                </a:rPr>
                <a:t>under</a:t>
              </a:r>
              <a:r>
                <a:rPr lang="id-ID" altLang="zh-CN" dirty="0">
                  <a:solidFill>
                    <a:schemeClr val="bg2"/>
                  </a:solidFill>
                </a:rPr>
                <a:t> verbal </a:t>
              </a:r>
              <a:r>
                <a:rPr lang="id-ID" altLang="zh-CN" dirty="0" err="1">
                  <a:solidFill>
                    <a:schemeClr val="bg2"/>
                  </a:solidFill>
                </a:rPr>
                <a:t>conflict</a:t>
              </a:r>
              <a:r>
                <a:rPr lang="id-ID" altLang="zh-CN" dirty="0">
                  <a:solidFill>
                    <a:schemeClr val="bg2"/>
                  </a:solidFill>
                </a:rPr>
                <a:t>. </a:t>
              </a:r>
              <a:endParaRPr lang="en-US" altLang="zh-CN" dirty="0">
                <a:solidFill>
                  <a:schemeClr val="bg2"/>
                </a:solidFill>
              </a:endParaRPr>
            </a:p>
            <a:p>
              <a:pPr eaLnBrk="1" hangingPunct="1"/>
              <a:r>
                <a:rPr lang="id-ID" altLang="zh-CN" dirty="0">
                  <a:solidFill>
                    <a:schemeClr val="bg2"/>
                  </a:solidFill>
                </a:rPr>
                <a:t>4: The </a:t>
              </a:r>
              <a:r>
                <a:rPr lang="id-ID" altLang="zh-CN" dirty="0" err="1">
                  <a:solidFill>
                    <a:schemeClr val="bg2"/>
                  </a:solidFill>
                </a:rPr>
                <a:t>event</a:t>
              </a:r>
              <a:r>
                <a:rPr lang="id-ID" altLang="zh-CN" dirty="0">
                  <a:solidFill>
                    <a:schemeClr val="bg2"/>
                  </a:solidFill>
                </a:rPr>
                <a:t> </a:t>
              </a:r>
              <a:r>
                <a:rPr lang="id-ID" altLang="zh-CN" dirty="0" err="1">
                  <a:solidFill>
                    <a:schemeClr val="bg2"/>
                  </a:solidFill>
                </a:rPr>
                <a:t>is</a:t>
              </a:r>
              <a:r>
                <a:rPr lang="id-ID" altLang="zh-CN" dirty="0">
                  <a:solidFill>
                    <a:schemeClr val="bg2"/>
                  </a:solidFill>
                </a:rPr>
                <a:t> </a:t>
              </a:r>
              <a:r>
                <a:rPr lang="id-ID" altLang="zh-CN" dirty="0" err="1">
                  <a:solidFill>
                    <a:schemeClr val="bg2"/>
                  </a:solidFill>
                </a:rPr>
                <a:t>under</a:t>
              </a:r>
              <a:r>
                <a:rPr lang="id-ID" altLang="zh-CN" dirty="0">
                  <a:solidFill>
                    <a:schemeClr val="bg2"/>
                  </a:solidFill>
                </a:rPr>
                <a:t> material </a:t>
              </a:r>
              <a:r>
                <a:rPr lang="id-ID" altLang="zh-CN" dirty="0" err="1">
                  <a:solidFill>
                    <a:schemeClr val="bg2"/>
                  </a:solidFill>
                </a:rPr>
                <a:t>cooperation</a:t>
              </a:r>
              <a:r>
                <a:rPr lang="id-ID" altLang="zh-CN" b="1" dirty="0">
                  <a:solidFill>
                    <a:schemeClr val="bg2"/>
                  </a:solidFill>
                </a:rPr>
                <a:t>. </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fltVal val="0"/>
                                          </p:val>
                                        </p:tav>
                                        <p:tav tm="100000">
                                          <p:val>
                                            <p:strVal val="#ppt_w"/>
                                          </p:val>
                                        </p:tav>
                                      </p:tavLst>
                                    </p:anim>
                                    <p:anim calcmode="lin" valueType="num">
                                      <p:cBhvr>
                                        <p:cTn id="13" dur="1000" fill="hold"/>
                                        <p:tgtEl>
                                          <p:spTgt spid="12"/>
                                        </p:tgtEl>
                                        <p:attrNameLst>
                                          <p:attrName>ppt_h</p:attrName>
                                        </p:attrNameLst>
                                      </p:cBhvr>
                                      <p:tavLst>
                                        <p:tav tm="0">
                                          <p:val>
                                            <p:fltVal val="0"/>
                                          </p:val>
                                        </p:tav>
                                        <p:tav tm="100000">
                                          <p:val>
                                            <p:strVal val="#ppt_h"/>
                                          </p:val>
                                        </p:tav>
                                      </p:tavLst>
                                    </p:anim>
                                    <p:anim calcmode="lin" valueType="num">
                                      <p:cBhvr>
                                        <p:cTn id="14" dur="1000" fill="hold"/>
                                        <p:tgtEl>
                                          <p:spTgt spid="12"/>
                                        </p:tgtEl>
                                        <p:attrNameLst>
                                          <p:attrName>style.rotation</p:attrName>
                                        </p:attrNameLst>
                                      </p:cBhvr>
                                      <p:tavLst>
                                        <p:tav tm="0">
                                          <p:val>
                                            <p:fltVal val="90"/>
                                          </p:val>
                                        </p:tav>
                                        <p:tav tm="100000">
                                          <p:val>
                                            <p:fltVal val="0"/>
                                          </p:val>
                                        </p:tav>
                                      </p:tavLst>
                                    </p:anim>
                                    <p:animEffect transition="in" filter="fade">
                                      <p:cBhvr>
                                        <p:cTn id="15" dur="1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1000" fill="hold"/>
                                        <p:tgtEl>
                                          <p:spTgt spid="4"/>
                                        </p:tgtEl>
                                        <p:attrNameLst>
                                          <p:attrName>ppt_w</p:attrName>
                                        </p:attrNameLst>
                                      </p:cBhvr>
                                      <p:tavLst>
                                        <p:tav tm="0">
                                          <p:val>
                                            <p:fltVal val="0"/>
                                          </p:val>
                                        </p:tav>
                                        <p:tav tm="100000">
                                          <p:val>
                                            <p:strVal val="#ppt_w"/>
                                          </p:val>
                                        </p:tav>
                                      </p:tavLst>
                                    </p:anim>
                                    <p:anim calcmode="lin" valueType="num">
                                      <p:cBhvr>
                                        <p:cTn id="21" dur="1000" fill="hold"/>
                                        <p:tgtEl>
                                          <p:spTgt spid="4"/>
                                        </p:tgtEl>
                                        <p:attrNameLst>
                                          <p:attrName>ppt_h</p:attrName>
                                        </p:attrNameLst>
                                      </p:cBhvr>
                                      <p:tavLst>
                                        <p:tav tm="0">
                                          <p:val>
                                            <p:fltVal val="0"/>
                                          </p:val>
                                        </p:tav>
                                        <p:tav tm="100000">
                                          <p:val>
                                            <p:strVal val="#ppt_h"/>
                                          </p:val>
                                        </p:tav>
                                      </p:tavLst>
                                    </p:anim>
                                    <p:anim calcmode="lin" valueType="num">
                                      <p:cBhvr>
                                        <p:cTn id="22" dur="1000" fill="hold"/>
                                        <p:tgtEl>
                                          <p:spTgt spid="4"/>
                                        </p:tgtEl>
                                        <p:attrNameLst>
                                          <p:attrName>style.rotation</p:attrName>
                                        </p:attrNameLst>
                                      </p:cBhvr>
                                      <p:tavLst>
                                        <p:tav tm="0">
                                          <p:val>
                                            <p:fltVal val="90"/>
                                          </p:val>
                                        </p:tav>
                                        <p:tav tm="100000">
                                          <p:val>
                                            <p:fltVal val="0"/>
                                          </p:val>
                                        </p:tav>
                                      </p:tavLst>
                                    </p:anim>
                                    <p:animEffect transition="in" filter="fade">
                                      <p:cBhvr>
                                        <p:cTn id="23" dur="10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1000" fill="hold"/>
                                        <p:tgtEl>
                                          <p:spTgt spid="3"/>
                                        </p:tgtEl>
                                        <p:attrNameLst>
                                          <p:attrName>ppt_w</p:attrName>
                                        </p:attrNameLst>
                                      </p:cBhvr>
                                      <p:tavLst>
                                        <p:tav tm="0">
                                          <p:val>
                                            <p:fltVal val="0"/>
                                          </p:val>
                                        </p:tav>
                                        <p:tav tm="100000">
                                          <p:val>
                                            <p:strVal val="#ppt_w"/>
                                          </p:val>
                                        </p:tav>
                                      </p:tavLst>
                                    </p:anim>
                                    <p:anim calcmode="lin" valueType="num">
                                      <p:cBhvr>
                                        <p:cTn id="29" dur="1000" fill="hold"/>
                                        <p:tgtEl>
                                          <p:spTgt spid="3"/>
                                        </p:tgtEl>
                                        <p:attrNameLst>
                                          <p:attrName>ppt_h</p:attrName>
                                        </p:attrNameLst>
                                      </p:cBhvr>
                                      <p:tavLst>
                                        <p:tav tm="0">
                                          <p:val>
                                            <p:fltVal val="0"/>
                                          </p:val>
                                        </p:tav>
                                        <p:tav tm="100000">
                                          <p:val>
                                            <p:strVal val="#ppt_h"/>
                                          </p:val>
                                        </p:tav>
                                      </p:tavLst>
                                    </p:anim>
                                    <p:anim calcmode="lin" valueType="num">
                                      <p:cBhvr>
                                        <p:cTn id="30" dur="1000" fill="hold"/>
                                        <p:tgtEl>
                                          <p:spTgt spid="3"/>
                                        </p:tgtEl>
                                        <p:attrNameLst>
                                          <p:attrName>style.rotation</p:attrName>
                                        </p:attrNameLst>
                                      </p:cBhvr>
                                      <p:tavLst>
                                        <p:tav tm="0">
                                          <p:val>
                                            <p:fltVal val="90"/>
                                          </p:val>
                                        </p:tav>
                                        <p:tav tm="100000">
                                          <p:val>
                                            <p:fltVal val="0"/>
                                          </p:val>
                                        </p:tav>
                                      </p:tavLst>
                                    </p:anim>
                                    <p:animEffect transition="in" filter="fade">
                                      <p:cBhvr>
                                        <p:cTn id="31" dur="10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1000" fill="hold"/>
                                        <p:tgtEl>
                                          <p:spTgt spid="15"/>
                                        </p:tgtEl>
                                        <p:attrNameLst>
                                          <p:attrName>ppt_w</p:attrName>
                                        </p:attrNameLst>
                                      </p:cBhvr>
                                      <p:tavLst>
                                        <p:tav tm="0">
                                          <p:val>
                                            <p:fltVal val="0"/>
                                          </p:val>
                                        </p:tav>
                                        <p:tav tm="100000">
                                          <p:val>
                                            <p:strVal val="#ppt_w"/>
                                          </p:val>
                                        </p:tav>
                                      </p:tavLst>
                                    </p:anim>
                                    <p:anim calcmode="lin" valueType="num">
                                      <p:cBhvr>
                                        <p:cTn id="37" dur="1000" fill="hold"/>
                                        <p:tgtEl>
                                          <p:spTgt spid="15"/>
                                        </p:tgtEl>
                                        <p:attrNameLst>
                                          <p:attrName>ppt_h</p:attrName>
                                        </p:attrNameLst>
                                      </p:cBhvr>
                                      <p:tavLst>
                                        <p:tav tm="0">
                                          <p:val>
                                            <p:fltVal val="0"/>
                                          </p:val>
                                        </p:tav>
                                        <p:tav tm="100000">
                                          <p:val>
                                            <p:strVal val="#ppt_h"/>
                                          </p:val>
                                        </p:tav>
                                      </p:tavLst>
                                    </p:anim>
                                    <p:anim calcmode="lin" valueType="num">
                                      <p:cBhvr>
                                        <p:cTn id="38" dur="1000" fill="hold"/>
                                        <p:tgtEl>
                                          <p:spTgt spid="15"/>
                                        </p:tgtEl>
                                        <p:attrNameLst>
                                          <p:attrName>style.rotation</p:attrName>
                                        </p:attrNameLst>
                                      </p:cBhvr>
                                      <p:tavLst>
                                        <p:tav tm="0">
                                          <p:val>
                                            <p:fltVal val="90"/>
                                          </p:val>
                                        </p:tav>
                                        <p:tav tm="100000">
                                          <p:val>
                                            <p:fltVal val="0"/>
                                          </p:val>
                                        </p:tav>
                                      </p:tavLst>
                                    </p:anim>
                                    <p:animEffect transition="in" filter="fade">
                                      <p:cBhvr>
                                        <p:cTn id="39" dur="10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1000" fill="hold"/>
                                        <p:tgtEl>
                                          <p:spTgt spid="16"/>
                                        </p:tgtEl>
                                        <p:attrNameLst>
                                          <p:attrName>ppt_w</p:attrName>
                                        </p:attrNameLst>
                                      </p:cBhvr>
                                      <p:tavLst>
                                        <p:tav tm="0">
                                          <p:val>
                                            <p:fltVal val="0"/>
                                          </p:val>
                                        </p:tav>
                                        <p:tav tm="100000">
                                          <p:val>
                                            <p:strVal val="#ppt_w"/>
                                          </p:val>
                                        </p:tav>
                                      </p:tavLst>
                                    </p:anim>
                                    <p:anim calcmode="lin" valueType="num">
                                      <p:cBhvr>
                                        <p:cTn id="45" dur="1000" fill="hold"/>
                                        <p:tgtEl>
                                          <p:spTgt spid="16"/>
                                        </p:tgtEl>
                                        <p:attrNameLst>
                                          <p:attrName>ppt_h</p:attrName>
                                        </p:attrNameLst>
                                      </p:cBhvr>
                                      <p:tavLst>
                                        <p:tav tm="0">
                                          <p:val>
                                            <p:fltVal val="0"/>
                                          </p:val>
                                        </p:tav>
                                        <p:tav tm="100000">
                                          <p:val>
                                            <p:strVal val="#ppt_h"/>
                                          </p:val>
                                        </p:tav>
                                      </p:tavLst>
                                    </p:anim>
                                    <p:anim calcmode="lin" valueType="num">
                                      <p:cBhvr>
                                        <p:cTn id="46" dur="1000" fill="hold"/>
                                        <p:tgtEl>
                                          <p:spTgt spid="16"/>
                                        </p:tgtEl>
                                        <p:attrNameLst>
                                          <p:attrName>style.rotation</p:attrName>
                                        </p:attrNameLst>
                                      </p:cBhvr>
                                      <p:tavLst>
                                        <p:tav tm="0">
                                          <p:val>
                                            <p:fltVal val="90"/>
                                          </p:val>
                                        </p:tav>
                                        <p:tav tm="100000">
                                          <p:val>
                                            <p:fltVal val="0"/>
                                          </p:val>
                                        </p:tav>
                                      </p:tavLst>
                                    </p:anim>
                                    <p:animEffect transition="in" filter="fade">
                                      <p:cBhvr>
                                        <p:cTn id="4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sharpenSoften amount="-61000"/>
                    </a14:imgEffect>
                    <a14:imgEffect>
                      <a14:brightnessContrast bright="-55000" contrast="25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2" name="组合 1"/>
          <p:cNvGrpSpPr>
            <a:grpSpLocks/>
          </p:cNvGrpSpPr>
          <p:nvPr/>
        </p:nvGrpSpPr>
        <p:grpSpPr bwMode="auto">
          <a:xfrm>
            <a:off x="546100" y="385763"/>
            <a:ext cx="4232275" cy="584200"/>
            <a:chOff x="546100" y="385651"/>
            <a:chExt cx="4232093" cy="584775"/>
          </a:xfrm>
        </p:grpSpPr>
        <p:grpSp>
          <p:nvGrpSpPr>
            <p:cNvPr id="9240" name="组合 1"/>
            <p:cNvGrpSpPr>
              <a:grpSpLocks/>
            </p:cNvGrpSpPr>
            <p:nvPr/>
          </p:nvGrpSpPr>
          <p:grpSpPr bwMode="auto">
            <a:xfrm>
              <a:off x="546100" y="404002"/>
              <a:ext cx="584200" cy="549275"/>
              <a:chOff x="0" y="0"/>
              <a:chExt cx="648285" cy="609713"/>
            </a:xfrm>
          </p:grpSpPr>
          <p:grpSp>
            <p:nvGrpSpPr>
              <p:cNvPr id="9242" name="组合 2"/>
              <p:cNvGrpSpPr>
                <a:grpSpLocks/>
              </p:cNvGrpSpPr>
              <p:nvPr/>
            </p:nvGrpSpPr>
            <p:grpSpPr bwMode="auto">
              <a:xfrm>
                <a:off x="0" y="0"/>
                <a:ext cx="432385" cy="432385"/>
                <a:chOff x="0" y="0"/>
                <a:chExt cx="4004677" cy="4004677"/>
              </a:xfrm>
            </p:grpSpPr>
            <p:grpSp>
              <p:nvGrpSpPr>
                <p:cNvPr id="9295" name="组合 55"/>
                <p:cNvGrpSpPr>
                  <a:grpSpLocks/>
                </p:cNvGrpSpPr>
                <p:nvPr/>
              </p:nvGrpSpPr>
              <p:grpSpPr bwMode="auto">
                <a:xfrm>
                  <a:off x="190939" y="246027"/>
                  <a:ext cx="3606099" cy="3570272"/>
                  <a:chOff x="0" y="0"/>
                  <a:chExt cx="3606099" cy="3570272"/>
                </a:xfrm>
              </p:grpSpPr>
              <p:sp>
                <p:nvSpPr>
                  <p:cNvPr id="9316"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317"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318"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319"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296"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97"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98"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99"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300"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301"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302"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303"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304"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305"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306"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307"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308"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309"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310"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311"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312"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313"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314"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315"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9243" name="组合 3"/>
              <p:cNvGrpSpPr>
                <a:grpSpLocks/>
              </p:cNvGrpSpPr>
              <p:nvPr/>
            </p:nvGrpSpPr>
            <p:grpSpPr bwMode="auto">
              <a:xfrm>
                <a:off x="215900" y="0"/>
                <a:ext cx="432385" cy="432385"/>
                <a:chOff x="0" y="0"/>
                <a:chExt cx="4004677" cy="4004677"/>
              </a:xfrm>
            </p:grpSpPr>
            <p:grpSp>
              <p:nvGrpSpPr>
                <p:cNvPr id="9270" name="组合 30"/>
                <p:cNvGrpSpPr>
                  <a:grpSpLocks/>
                </p:cNvGrpSpPr>
                <p:nvPr/>
              </p:nvGrpSpPr>
              <p:grpSpPr bwMode="auto">
                <a:xfrm>
                  <a:off x="190939" y="246027"/>
                  <a:ext cx="3606099" cy="3570272"/>
                  <a:chOff x="0" y="0"/>
                  <a:chExt cx="3606099" cy="3570272"/>
                </a:xfrm>
              </p:grpSpPr>
              <p:sp>
                <p:nvSpPr>
                  <p:cNvPr id="9291"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292"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293"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294"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271"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72"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73"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74"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75"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76"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77"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78"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79"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80"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81"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82"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83"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84"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85"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86"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87"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88"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89"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90"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9244" name="组合 4"/>
              <p:cNvGrpSpPr>
                <a:grpSpLocks/>
              </p:cNvGrpSpPr>
              <p:nvPr/>
            </p:nvGrpSpPr>
            <p:grpSpPr bwMode="auto">
              <a:xfrm>
                <a:off x="115763" y="177328"/>
                <a:ext cx="432385" cy="432385"/>
                <a:chOff x="0" y="0"/>
                <a:chExt cx="4004677" cy="4004677"/>
              </a:xfrm>
            </p:grpSpPr>
            <p:grpSp>
              <p:nvGrpSpPr>
                <p:cNvPr id="9245" name="组合 5"/>
                <p:cNvGrpSpPr>
                  <a:grpSpLocks/>
                </p:cNvGrpSpPr>
                <p:nvPr/>
              </p:nvGrpSpPr>
              <p:grpSpPr bwMode="auto">
                <a:xfrm>
                  <a:off x="190939" y="246027"/>
                  <a:ext cx="3606099" cy="3570272"/>
                  <a:chOff x="0" y="0"/>
                  <a:chExt cx="3606099" cy="3570272"/>
                </a:xfrm>
              </p:grpSpPr>
              <p:sp>
                <p:nvSpPr>
                  <p:cNvPr id="9266"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267"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268"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269"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246"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47"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48"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49"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50"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51"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52"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53"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54"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55"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56"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57"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58"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59"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60"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61"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62"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63"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64"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9265"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9241" name="矩形 80"/>
            <p:cNvSpPr>
              <a:spLocks noChangeArrowheads="1"/>
            </p:cNvSpPr>
            <p:nvPr/>
          </p:nvSpPr>
          <p:spPr bwMode="auto">
            <a:xfrm>
              <a:off x="1101910" y="385651"/>
              <a:ext cx="36762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zh-CN" sz="3200" b="1" dirty="0">
                  <a:solidFill>
                    <a:schemeClr val="bg1"/>
                  </a:solidFill>
                  <a:latin typeface="Century Gothic" panose="020B0502020202020204" pitchFamily="34" charset="0"/>
                  <a:ea typeface="微软雅黑" pitchFamily="34" charset="-122"/>
                </a:rPr>
                <a:t>Data Processing</a:t>
              </a:r>
            </a:p>
          </p:txBody>
        </p:sp>
      </p:grpSp>
      <p:grpSp>
        <p:nvGrpSpPr>
          <p:cNvPr id="3" name="组合 2"/>
          <p:cNvGrpSpPr>
            <a:grpSpLocks/>
          </p:cNvGrpSpPr>
          <p:nvPr/>
        </p:nvGrpSpPr>
        <p:grpSpPr bwMode="auto">
          <a:xfrm>
            <a:off x="758825" y="2097088"/>
            <a:ext cx="5251450" cy="922337"/>
            <a:chOff x="759236" y="2096555"/>
            <a:chExt cx="5250271" cy="923330"/>
          </a:xfrm>
        </p:grpSpPr>
        <p:sp>
          <p:nvSpPr>
            <p:cNvPr id="9237" name="五边形 5"/>
            <p:cNvSpPr>
              <a:spLocks noChangeArrowheads="1"/>
            </p:cNvSpPr>
            <p:nvPr/>
          </p:nvSpPr>
          <p:spPr bwMode="auto">
            <a:xfrm>
              <a:off x="759236" y="2132218"/>
              <a:ext cx="1516236" cy="852005"/>
            </a:xfrm>
            <a:prstGeom prst="homePlate">
              <a:avLst>
                <a:gd name="adj" fmla="val 41804"/>
              </a:avLst>
            </a:prstGeom>
            <a:solidFill>
              <a:srgbClr val="FFFFFF">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endParaRPr lang="en-US" altLang="zh-CN" b="1"/>
            </a:p>
          </p:txBody>
        </p:sp>
        <p:sp>
          <p:nvSpPr>
            <p:cNvPr id="9238" name="矩形 8"/>
            <p:cNvSpPr>
              <a:spLocks noChangeArrowheads="1"/>
            </p:cNvSpPr>
            <p:nvPr/>
          </p:nvSpPr>
          <p:spPr bwMode="auto">
            <a:xfrm>
              <a:off x="2429694" y="2096555"/>
              <a:ext cx="35798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b="1" dirty="0">
                  <a:solidFill>
                    <a:schemeClr val="bg2"/>
                  </a:solidFill>
                  <a:latin typeface="Century Gothic" panose="020B0502020202020204" pitchFamily="34" charset="0"/>
                </a:rPr>
                <a:t>Our sentiment data comes from Google big query and VIX is from Yahoo Finance.</a:t>
              </a:r>
            </a:p>
          </p:txBody>
        </p:sp>
        <p:sp>
          <p:nvSpPr>
            <p:cNvPr id="9239" name="TextBox 68"/>
            <p:cNvSpPr txBox="1">
              <a:spLocks noChangeArrowheads="1"/>
            </p:cNvSpPr>
            <p:nvPr/>
          </p:nvSpPr>
          <p:spPr bwMode="auto">
            <a:xfrm>
              <a:off x="1218040" y="2312157"/>
              <a:ext cx="228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3200" b="1">
                  <a:solidFill>
                    <a:srgbClr val="FFFFFF"/>
                  </a:solidFill>
                  <a:latin typeface="Arial" pitchFamily="34" charset="0"/>
                  <a:ea typeface="微软雅黑" pitchFamily="34" charset="-122"/>
                  <a:sym typeface="Arial" pitchFamily="34" charset="0"/>
                </a:rPr>
                <a:t>1</a:t>
              </a:r>
              <a:endParaRPr lang="en-AU" altLang="en-US" sz="3200" b="1">
                <a:solidFill>
                  <a:srgbClr val="FFFFFF"/>
                </a:solidFill>
                <a:latin typeface="Arial" pitchFamily="34" charset="0"/>
                <a:ea typeface="微软雅黑" pitchFamily="34" charset="-122"/>
                <a:sym typeface="Arial" pitchFamily="34" charset="0"/>
              </a:endParaRPr>
            </a:p>
          </p:txBody>
        </p:sp>
      </p:grpSp>
      <p:grpSp>
        <p:nvGrpSpPr>
          <p:cNvPr id="5" name="组合 4"/>
          <p:cNvGrpSpPr>
            <a:grpSpLocks/>
          </p:cNvGrpSpPr>
          <p:nvPr/>
        </p:nvGrpSpPr>
        <p:grpSpPr bwMode="auto">
          <a:xfrm>
            <a:off x="754063" y="5051423"/>
            <a:ext cx="5256212" cy="1026226"/>
            <a:chOff x="754500" y="4986407"/>
            <a:chExt cx="5255008" cy="1025645"/>
          </a:xfrm>
        </p:grpSpPr>
        <p:sp>
          <p:nvSpPr>
            <p:cNvPr id="9234" name="矩形 8"/>
            <p:cNvSpPr>
              <a:spLocks noChangeArrowheads="1"/>
            </p:cNvSpPr>
            <p:nvPr/>
          </p:nvSpPr>
          <p:spPr bwMode="auto">
            <a:xfrm>
              <a:off x="2429695" y="5089245"/>
              <a:ext cx="3579813" cy="92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b="1" dirty="0">
                  <a:solidFill>
                    <a:schemeClr val="bg2"/>
                  </a:solidFill>
                  <a:latin typeface="Century Gothic" panose="020B0502020202020204" pitchFamily="34" charset="0"/>
                </a:rPr>
                <a:t>One hot encode quad class into 4  binary categorical features.</a:t>
              </a:r>
            </a:p>
          </p:txBody>
        </p:sp>
        <p:sp>
          <p:nvSpPr>
            <p:cNvPr id="9235" name="五边形 5"/>
            <p:cNvSpPr>
              <a:spLocks noChangeArrowheads="1"/>
            </p:cNvSpPr>
            <p:nvPr/>
          </p:nvSpPr>
          <p:spPr bwMode="auto">
            <a:xfrm>
              <a:off x="754500" y="4986407"/>
              <a:ext cx="1516236" cy="852005"/>
            </a:xfrm>
            <a:prstGeom prst="homePlate">
              <a:avLst>
                <a:gd name="adj" fmla="val 41804"/>
              </a:avLst>
            </a:prstGeom>
            <a:solidFill>
              <a:srgbClr val="FFFFFF">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endParaRPr lang="en-US" altLang="zh-CN" b="1"/>
            </a:p>
          </p:txBody>
        </p:sp>
        <p:sp>
          <p:nvSpPr>
            <p:cNvPr id="9236" name="TextBox 68"/>
            <p:cNvSpPr txBox="1">
              <a:spLocks noChangeArrowheads="1"/>
            </p:cNvSpPr>
            <p:nvPr/>
          </p:nvSpPr>
          <p:spPr bwMode="auto">
            <a:xfrm>
              <a:off x="1218040" y="5166347"/>
              <a:ext cx="228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3200" b="1">
                  <a:solidFill>
                    <a:srgbClr val="FFFFFF"/>
                  </a:solidFill>
                  <a:latin typeface="Arial" pitchFamily="34" charset="0"/>
                  <a:ea typeface="微软雅黑" pitchFamily="34" charset="-122"/>
                  <a:sym typeface="Arial" pitchFamily="34" charset="0"/>
                </a:rPr>
                <a:t>3</a:t>
              </a:r>
              <a:endParaRPr lang="en-AU" altLang="en-US" sz="3200" b="1">
                <a:solidFill>
                  <a:srgbClr val="FFFFFF"/>
                </a:solidFill>
                <a:latin typeface="Arial" pitchFamily="34" charset="0"/>
                <a:ea typeface="微软雅黑" pitchFamily="34" charset="-122"/>
                <a:sym typeface="Arial" pitchFamily="34" charset="0"/>
              </a:endParaRPr>
            </a:p>
          </p:txBody>
        </p:sp>
      </p:grpSp>
      <p:grpSp>
        <p:nvGrpSpPr>
          <p:cNvPr id="4" name="组合 3"/>
          <p:cNvGrpSpPr>
            <a:grpSpLocks/>
          </p:cNvGrpSpPr>
          <p:nvPr/>
        </p:nvGrpSpPr>
        <p:grpSpPr bwMode="auto">
          <a:xfrm>
            <a:off x="754063" y="3590925"/>
            <a:ext cx="5256212" cy="1200329"/>
            <a:chOff x="754500" y="3628913"/>
            <a:chExt cx="5255008" cy="1199556"/>
          </a:xfrm>
        </p:grpSpPr>
        <p:sp>
          <p:nvSpPr>
            <p:cNvPr id="9231" name="矩形 8"/>
            <p:cNvSpPr>
              <a:spLocks noChangeArrowheads="1"/>
            </p:cNvSpPr>
            <p:nvPr/>
          </p:nvSpPr>
          <p:spPr bwMode="auto">
            <a:xfrm>
              <a:off x="2429695" y="3628913"/>
              <a:ext cx="3579813" cy="119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b="1" dirty="0">
                  <a:solidFill>
                    <a:schemeClr val="bg2"/>
                  </a:solidFill>
                  <a:latin typeface="Century Gothic" panose="020B0502020202020204" pitchFamily="34" charset="0"/>
                </a:rPr>
                <a:t>We used SQL to extract event data that happened in the US between Jan 1 2015 and Feb 2019.</a:t>
              </a:r>
            </a:p>
          </p:txBody>
        </p:sp>
        <p:sp>
          <p:nvSpPr>
            <p:cNvPr id="9232" name="五边形 5"/>
            <p:cNvSpPr>
              <a:spLocks noChangeArrowheads="1"/>
            </p:cNvSpPr>
            <p:nvPr/>
          </p:nvSpPr>
          <p:spPr bwMode="auto">
            <a:xfrm>
              <a:off x="754500" y="3664575"/>
              <a:ext cx="1516236" cy="852005"/>
            </a:xfrm>
            <a:prstGeom prst="homePlate">
              <a:avLst>
                <a:gd name="adj" fmla="val 41804"/>
              </a:avLst>
            </a:prstGeom>
            <a:solidFill>
              <a:srgbClr val="FFFFFF">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endParaRPr lang="en-US" altLang="zh-CN" b="1"/>
            </a:p>
          </p:txBody>
        </p:sp>
        <p:sp>
          <p:nvSpPr>
            <p:cNvPr id="9233" name="TextBox 68"/>
            <p:cNvSpPr txBox="1">
              <a:spLocks noChangeArrowheads="1"/>
            </p:cNvSpPr>
            <p:nvPr/>
          </p:nvSpPr>
          <p:spPr bwMode="auto">
            <a:xfrm>
              <a:off x="1213304" y="3844514"/>
              <a:ext cx="228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3200" b="1">
                  <a:solidFill>
                    <a:srgbClr val="FFFFFF"/>
                  </a:solidFill>
                  <a:latin typeface="Arial" pitchFamily="34" charset="0"/>
                  <a:ea typeface="微软雅黑" pitchFamily="34" charset="-122"/>
                  <a:sym typeface="Arial" pitchFamily="34" charset="0"/>
                </a:rPr>
                <a:t>2</a:t>
              </a:r>
              <a:endParaRPr lang="en-AU" altLang="en-US" sz="3200" b="1">
                <a:solidFill>
                  <a:srgbClr val="FFFFFF"/>
                </a:solidFill>
                <a:latin typeface="Arial" pitchFamily="34" charset="0"/>
                <a:ea typeface="微软雅黑" pitchFamily="34" charset="-122"/>
                <a:sym typeface="Arial" pitchFamily="34" charset="0"/>
              </a:endParaRPr>
            </a:p>
          </p:txBody>
        </p:sp>
      </p:grpSp>
      <p:grpSp>
        <p:nvGrpSpPr>
          <p:cNvPr id="8" name="组合 7"/>
          <p:cNvGrpSpPr>
            <a:grpSpLocks/>
          </p:cNvGrpSpPr>
          <p:nvPr/>
        </p:nvGrpSpPr>
        <p:grpSpPr bwMode="auto">
          <a:xfrm>
            <a:off x="6464300" y="4246798"/>
            <a:ext cx="5095875" cy="923330"/>
            <a:chOff x="6463563" y="4247325"/>
            <a:chExt cx="5096051" cy="923061"/>
          </a:xfrm>
        </p:grpSpPr>
        <p:sp>
          <p:nvSpPr>
            <p:cNvPr id="9228" name="矩形 8"/>
            <p:cNvSpPr>
              <a:spLocks noChangeArrowheads="1"/>
            </p:cNvSpPr>
            <p:nvPr/>
          </p:nvSpPr>
          <p:spPr bwMode="auto">
            <a:xfrm>
              <a:off x="7979801" y="4247325"/>
              <a:ext cx="3579813" cy="92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b="1" dirty="0">
                  <a:solidFill>
                    <a:schemeClr val="bg2"/>
                  </a:solidFill>
                  <a:latin typeface="Century Gothic" panose="020B0502020202020204" pitchFamily="34" charset="0"/>
                </a:rPr>
                <a:t>We took average of all previous days for non trading days.</a:t>
              </a:r>
            </a:p>
          </p:txBody>
        </p:sp>
        <p:sp>
          <p:nvSpPr>
            <p:cNvPr id="9229" name="五边形 5"/>
            <p:cNvSpPr>
              <a:spLocks noChangeArrowheads="1"/>
            </p:cNvSpPr>
            <p:nvPr/>
          </p:nvSpPr>
          <p:spPr bwMode="auto">
            <a:xfrm>
              <a:off x="6463563" y="4247325"/>
              <a:ext cx="1516236" cy="852005"/>
            </a:xfrm>
            <a:prstGeom prst="homePlate">
              <a:avLst>
                <a:gd name="adj" fmla="val 41804"/>
              </a:avLst>
            </a:prstGeom>
            <a:solidFill>
              <a:srgbClr val="FFFFFF">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endParaRPr lang="en-US" altLang="zh-CN" b="1"/>
            </a:p>
          </p:txBody>
        </p:sp>
        <p:sp>
          <p:nvSpPr>
            <p:cNvPr id="9230" name="TextBox 68"/>
            <p:cNvSpPr txBox="1">
              <a:spLocks noChangeArrowheads="1"/>
            </p:cNvSpPr>
            <p:nvPr/>
          </p:nvSpPr>
          <p:spPr bwMode="auto">
            <a:xfrm>
              <a:off x="6927103" y="4427265"/>
              <a:ext cx="228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3200" b="1">
                  <a:solidFill>
                    <a:srgbClr val="FFFFFF"/>
                  </a:solidFill>
                  <a:latin typeface="Arial" pitchFamily="34" charset="0"/>
                  <a:ea typeface="微软雅黑" pitchFamily="34" charset="-122"/>
                  <a:sym typeface="Arial" pitchFamily="34" charset="0"/>
                </a:rPr>
                <a:t>5</a:t>
              </a:r>
              <a:endParaRPr lang="en-AU" altLang="en-US" sz="3200" b="1">
                <a:solidFill>
                  <a:srgbClr val="FFFFFF"/>
                </a:solidFill>
                <a:latin typeface="Arial" pitchFamily="34" charset="0"/>
                <a:ea typeface="微软雅黑" pitchFamily="34" charset="-122"/>
                <a:sym typeface="Arial" pitchFamily="34" charset="0"/>
              </a:endParaRPr>
            </a:p>
          </p:txBody>
        </p:sp>
      </p:grpSp>
      <p:grpSp>
        <p:nvGrpSpPr>
          <p:cNvPr id="7" name="组合 6"/>
          <p:cNvGrpSpPr>
            <a:grpSpLocks/>
          </p:cNvGrpSpPr>
          <p:nvPr/>
        </p:nvGrpSpPr>
        <p:grpSpPr bwMode="auto">
          <a:xfrm>
            <a:off x="6464300" y="2925763"/>
            <a:ext cx="5095875" cy="852487"/>
            <a:chOff x="6463563" y="2925493"/>
            <a:chExt cx="5096049" cy="852005"/>
          </a:xfrm>
        </p:grpSpPr>
        <p:sp>
          <p:nvSpPr>
            <p:cNvPr id="9224" name="矩形 8"/>
            <p:cNvSpPr>
              <a:spLocks noChangeArrowheads="1"/>
            </p:cNvSpPr>
            <p:nvPr/>
          </p:nvSpPr>
          <p:spPr bwMode="auto">
            <a:xfrm>
              <a:off x="7979799" y="2992351"/>
              <a:ext cx="35798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b="1" dirty="0">
                  <a:solidFill>
                    <a:schemeClr val="bg2"/>
                  </a:solidFill>
                  <a:latin typeface="Century Gothic" panose="020B0502020202020204" pitchFamily="34" charset="0"/>
                </a:rPr>
                <a:t>Aggregate each feature by daily average.</a:t>
              </a:r>
            </a:p>
          </p:txBody>
        </p:sp>
        <p:grpSp>
          <p:nvGrpSpPr>
            <p:cNvPr id="9225" name="组合 5"/>
            <p:cNvGrpSpPr>
              <a:grpSpLocks/>
            </p:cNvGrpSpPr>
            <p:nvPr/>
          </p:nvGrpSpPr>
          <p:grpSpPr bwMode="auto">
            <a:xfrm>
              <a:off x="6463563" y="2925493"/>
              <a:ext cx="1516236" cy="852005"/>
              <a:chOff x="6463563" y="2925493"/>
              <a:chExt cx="1516236" cy="852005"/>
            </a:xfrm>
          </p:grpSpPr>
          <p:sp>
            <p:nvSpPr>
              <p:cNvPr id="9226" name="五边形 5"/>
              <p:cNvSpPr>
                <a:spLocks noChangeArrowheads="1"/>
              </p:cNvSpPr>
              <p:nvPr/>
            </p:nvSpPr>
            <p:spPr bwMode="auto">
              <a:xfrm>
                <a:off x="6463563" y="2925493"/>
                <a:ext cx="1516236" cy="852005"/>
              </a:xfrm>
              <a:prstGeom prst="homePlate">
                <a:avLst>
                  <a:gd name="adj" fmla="val 41804"/>
                </a:avLst>
              </a:prstGeom>
              <a:solidFill>
                <a:srgbClr val="FFFFFF">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endParaRPr lang="en-US" altLang="zh-CN" b="1"/>
              </a:p>
            </p:txBody>
          </p:sp>
          <p:sp>
            <p:nvSpPr>
              <p:cNvPr id="9227" name="TextBox 68"/>
              <p:cNvSpPr txBox="1">
                <a:spLocks noChangeArrowheads="1"/>
              </p:cNvSpPr>
              <p:nvPr/>
            </p:nvSpPr>
            <p:spPr bwMode="auto">
              <a:xfrm>
                <a:off x="6922367" y="3105432"/>
                <a:ext cx="228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3200" b="1">
                    <a:solidFill>
                      <a:srgbClr val="FFFFFF"/>
                    </a:solidFill>
                    <a:latin typeface="Arial" pitchFamily="34" charset="0"/>
                    <a:ea typeface="微软雅黑" pitchFamily="34" charset="-122"/>
                    <a:sym typeface="Arial" pitchFamily="34" charset="0"/>
                  </a:rPr>
                  <a:t>4</a:t>
                </a:r>
                <a:endParaRPr lang="en-AU" altLang="en-US" sz="3200" b="1">
                  <a:solidFill>
                    <a:srgbClr val="FFFFFF"/>
                  </a:solidFill>
                  <a:latin typeface="Arial" pitchFamily="34" charset="0"/>
                  <a:ea typeface="微软雅黑" pitchFamily="34" charset="-122"/>
                  <a:sym typeface="Arial" pitchFamily="34" charset="0"/>
                </a:endParaRPr>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sharpenSoften amount="-61000"/>
                    </a14:imgEffect>
                    <a14:imgEffect>
                      <a14:brightnessContrast bright="-55000" contrast="25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2" name="组合 1"/>
          <p:cNvGrpSpPr>
            <a:grpSpLocks/>
          </p:cNvGrpSpPr>
          <p:nvPr/>
        </p:nvGrpSpPr>
        <p:grpSpPr bwMode="auto">
          <a:xfrm>
            <a:off x="546100" y="385763"/>
            <a:ext cx="6116638" cy="584200"/>
            <a:chOff x="546100" y="385651"/>
            <a:chExt cx="6115956" cy="584775"/>
          </a:xfrm>
        </p:grpSpPr>
        <p:grpSp>
          <p:nvGrpSpPr>
            <p:cNvPr id="11268" name="组合 1"/>
            <p:cNvGrpSpPr>
              <a:grpSpLocks/>
            </p:cNvGrpSpPr>
            <p:nvPr/>
          </p:nvGrpSpPr>
          <p:grpSpPr bwMode="auto">
            <a:xfrm>
              <a:off x="546100" y="404002"/>
              <a:ext cx="584200" cy="549275"/>
              <a:chOff x="0" y="0"/>
              <a:chExt cx="648285" cy="609713"/>
            </a:xfrm>
          </p:grpSpPr>
          <p:grpSp>
            <p:nvGrpSpPr>
              <p:cNvPr id="11270" name="组合 2"/>
              <p:cNvGrpSpPr>
                <a:grpSpLocks/>
              </p:cNvGrpSpPr>
              <p:nvPr/>
            </p:nvGrpSpPr>
            <p:grpSpPr bwMode="auto">
              <a:xfrm>
                <a:off x="0" y="0"/>
                <a:ext cx="432385" cy="432385"/>
                <a:chOff x="0" y="0"/>
                <a:chExt cx="4004677" cy="4004677"/>
              </a:xfrm>
            </p:grpSpPr>
            <p:grpSp>
              <p:nvGrpSpPr>
                <p:cNvPr id="11323" name="组合 55"/>
                <p:cNvGrpSpPr>
                  <a:grpSpLocks/>
                </p:cNvGrpSpPr>
                <p:nvPr/>
              </p:nvGrpSpPr>
              <p:grpSpPr bwMode="auto">
                <a:xfrm>
                  <a:off x="190939" y="246027"/>
                  <a:ext cx="3606099" cy="3570272"/>
                  <a:chOff x="0" y="0"/>
                  <a:chExt cx="3606099" cy="3570272"/>
                </a:xfrm>
              </p:grpSpPr>
              <p:sp>
                <p:nvSpPr>
                  <p:cNvPr id="11344"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345"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346"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347"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1324"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25"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26"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27"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28"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29"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30"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31"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32"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33"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34"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35"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36"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37"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38"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39"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40"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41"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42"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43"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1271" name="组合 3"/>
              <p:cNvGrpSpPr>
                <a:grpSpLocks/>
              </p:cNvGrpSpPr>
              <p:nvPr/>
            </p:nvGrpSpPr>
            <p:grpSpPr bwMode="auto">
              <a:xfrm>
                <a:off x="215900" y="0"/>
                <a:ext cx="432385" cy="432385"/>
                <a:chOff x="0" y="0"/>
                <a:chExt cx="4004677" cy="4004677"/>
              </a:xfrm>
            </p:grpSpPr>
            <p:grpSp>
              <p:nvGrpSpPr>
                <p:cNvPr id="11298" name="组合 30"/>
                <p:cNvGrpSpPr>
                  <a:grpSpLocks/>
                </p:cNvGrpSpPr>
                <p:nvPr/>
              </p:nvGrpSpPr>
              <p:grpSpPr bwMode="auto">
                <a:xfrm>
                  <a:off x="190939" y="246027"/>
                  <a:ext cx="3606099" cy="3570272"/>
                  <a:chOff x="0" y="0"/>
                  <a:chExt cx="3606099" cy="3570272"/>
                </a:xfrm>
              </p:grpSpPr>
              <p:sp>
                <p:nvSpPr>
                  <p:cNvPr id="11319"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320"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321"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322"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1299"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00"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01"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02"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03"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04"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05"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06"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07"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08"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09"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10"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11"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12"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13"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14"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15"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16"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17"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318"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1272" name="组合 4"/>
              <p:cNvGrpSpPr>
                <a:grpSpLocks/>
              </p:cNvGrpSpPr>
              <p:nvPr/>
            </p:nvGrpSpPr>
            <p:grpSpPr bwMode="auto">
              <a:xfrm>
                <a:off x="115763" y="177328"/>
                <a:ext cx="432385" cy="432385"/>
                <a:chOff x="0" y="0"/>
                <a:chExt cx="4004677" cy="4004677"/>
              </a:xfrm>
            </p:grpSpPr>
            <p:grpSp>
              <p:nvGrpSpPr>
                <p:cNvPr id="11273" name="组合 5"/>
                <p:cNvGrpSpPr>
                  <a:grpSpLocks/>
                </p:cNvGrpSpPr>
                <p:nvPr/>
              </p:nvGrpSpPr>
              <p:grpSpPr bwMode="auto">
                <a:xfrm>
                  <a:off x="190939" y="246027"/>
                  <a:ext cx="3606099" cy="3570272"/>
                  <a:chOff x="0" y="0"/>
                  <a:chExt cx="3606099" cy="3570272"/>
                </a:xfrm>
              </p:grpSpPr>
              <p:sp>
                <p:nvSpPr>
                  <p:cNvPr id="11294"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295"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296"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297"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1274"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75"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76"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77"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78"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79"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80"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81"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82"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83"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84"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85"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86"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87"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88"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89"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90"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91"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92"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93"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11269" name="矩形 80"/>
            <p:cNvSpPr>
              <a:spLocks noChangeArrowheads="1"/>
            </p:cNvSpPr>
            <p:nvPr/>
          </p:nvSpPr>
          <p:spPr bwMode="auto">
            <a:xfrm>
              <a:off x="1139233" y="385651"/>
              <a:ext cx="552282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id-ID" altLang="en-US" sz="3200" b="1" dirty="0" err="1">
                  <a:solidFill>
                    <a:schemeClr val="bg1"/>
                  </a:solidFill>
                  <a:latin typeface="Century Gothic" panose="020B0502020202020204" pitchFamily="34" charset="0"/>
                  <a:ea typeface="微软雅黑" pitchFamily="34" charset="-122"/>
                </a:rPr>
                <a:t>Exploratory</a:t>
              </a:r>
              <a:r>
                <a:rPr lang="id-ID" altLang="en-US" sz="3200" b="1" dirty="0">
                  <a:solidFill>
                    <a:schemeClr val="bg1"/>
                  </a:solidFill>
                  <a:latin typeface="Century Gothic" panose="020B0502020202020204" pitchFamily="34" charset="0"/>
                  <a:ea typeface="微软雅黑" pitchFamily="34" charset="-122"/>
                </a:rPr>
                <a:t> Data </a:t>
              </a:r>
              <a:r>
                <a:rPr lang="id-ID" altLang="en-US" sz="3200" b="1" dirty="0" err="1">
                  <a:solidFill>
                    <a:schemeClr val="bg1"/>
                  </a:solidFill>
                  <a:latin typeface="Century Gothic" panose="020B0502020202020204" pitchFamily="34" charset="0"/>
                  <a:ea typeface="微软雅黑" pitchFamily="34" charset="-122"/>
                </a:rPr>
                <a:t>Analysis</a:t>
              </a:r>
              <a:endParaRPr lang="en-US" altLang="zh-CN" sz="3200" b="1" dirty="0">
                <a:solidFill>
                  <a:schemeClr val="bg1"/>
                </a:solidFill>
                <a:latin typeface="Century Gothic" panose="020B0502020202020204" pitchFamily="34" charset="0"/>
                <a:ea typeface="微软雅黑" pitchFamily="34" charset="-122"/>
              </a:endParaRPr>
            </a:p>
          </p:txBody>
        </p:sp>
      </p:grpSp>
      <p:pic>
        <p:nvPicPr>
          <p:cNvPr id="5" name="Picture 4">
            <a:extLst>
              <a:ext uri="{FF2B5EF4-FFF2-40B4-BE49-F238E27FC236}">
                <a16:creationId xmlns:a16="http://schemas.microsoft.com/office/drawing/2014/main" xmlns="" id="{04A48E1A-6B2A-F345-B661-8332CCAB30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28" y="1050331"/>
            <a:ext cx="6041487" cy="5625970"/>
          </a:xfrm>
          <a:prstGeom prst="rect">
            <a:avLst/>
          </a:prstGeom>
        </p:spPr>
      </p:pic>
      <p:pic>
        <p:nvPicPr>
          <p:cNvPr id="7" name="Picture 6">
            <a:extLst>
              <a:ext uri="{FF2B5EF4-FFF2-40B4-BE49-F238E27FC236}">
                <a16:creationId xmlns:a16="http://schemas.microsoft.com/office/drawing/2014/main" xmlns="" id="{B75D1EDE-5C7D-6D40-A2E1-8BF238361B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0840" y="1069874"/>
            <a:ext cx="5660957" cy="5625970"/>
          </a:xfrm>
          <a:prstGeom prst="rect">
            <a:avLst/>
          </a:prstGeom>
        </p:spPr>
      </p:pic>
      <p:pic>
        <p:nvPicPr>
          <p:cNvPr id="9" name="Picture 8">
            <a:extLst>
              <a:ext uri="{FF2B5EF4-FFF2-40B4-BE49-F238E27FC236}">
                <a16:creationId xmlns:a16="http://schemas.microsoft.com/office/drawing/2014/main" xmlns="" id="{BAA22EA9-B9B6-2C46-9C8B-A981C42FAD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075" y="1067083"/>
            <a:ext cx="5706340" cy="5625969"/>
          </a:xfrm>
          <a:prstGeom prst="rect">
            <a:avLst/>
          </a:prstGeom>
        </p:spPr>
      </p:pic>
      <p:pic>
        <p:nvPicPr>
          <p:cNvPr id="11" name="Picture 10">
            <a:extLst>
              <a:ext uri="{FF2B5EF4-FFF2-40B4-BE49-F238E27FC236}">
                <a16:creationId xmlns:a16="http://schemas.microsoft.com/office/drawing/2014/main" xmlns="" id="{E0CCF1E6-3E6B-C742-85B0-76C4E44AEA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0839" y="1067083"/>
            <a:ext cx="5689350" cy="5609218"/>
          </a:xfrm>
          <a:prstGeom prst="rect">
            <a:avLst/>
          </a:prstGeom>
        </p:spPr>
      </p:pic>
      <p:pic>
        <p:nvPicPr>
          <p:cNvPr id="13" name="Picture 12">
            <a:extLst>
              <a:ext uri="{FF2B5EF4-FFF2-40B4-BE49-F238E27FC236}">
                <a16:creationId xmlns:a16="http://schemas.microsoft.com/office/drawing/2014/main" xmlns="" id="{474C1738-9A30-7347-9EE0-A7AED7AFB7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38740" y="999206"/>
            <a:ext cx="7164842" cy="579766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sharpenSoften amount="-61000"/>
                    </a14:imgEffect>
                    <a14:imgEffect>
                      <a14:brightnessContrast bright="-55000" contrast="2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80"/>
          <p:cNvSpPr>
            <a:spLocks noChangeArrowheads="1"/>
          </p:cNvSpPr>
          <p:nvPr/>
        </p:nvSpPr>
        <p:spPr bwMode="auto">
          <a:xfrm>
            <a:off x="591899" y="1111905"/>
            <a:ext cx="47920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altLang="zh-CN" sz="3200" b="1" dirty="0">
                <a:solidFill>
                  <a:schemeClr val="bg1"/>
                </a:solidFill>
                <a:latin typeface="Arial" panose="020B0604020202020204" pitchFamily="34" charset="0"/>
                <a:ea typeface="微软雅黑" pitchFamily="34" charset="-122"/>
                <a:cs typeface="Arial" panose="020B0604020202020204" pitchFamily="34" charset="0"/>
              </a:rPr>
              <a:t>Quantitative Model</a:t>
            </a:r>
          </a:p>
        </p:txBody>
      </p:sp>
      <p:sp>
        <p:nvSpPr>
          <p:cNvPr id="3" name="矩形 80"/>
          <p:cNvSpPr>
            <a:spLocks noChangeArrowheads="1"/>
          </p:cNvSpPr>
          <p:nvPr/>
        </p:nvSpPr>
        <p:spPr bwMode="auto">
          <a:xfrm>
            <a:off x="6359301" y="1042147"/>
            <a:ext cx="47920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altLang="zh-CN" sz="3200" b="1" dirty="0">
                <a:solidFill>
                  <a:schemeClr val="bg1"/>
                </a:solidFill>
                <a:latin typeface="Century Gothic" panose="020B0502020202020204" pitchFamily="34" charset="0"/>
                <a:ea typeface="微软雅黑" pitchFamily="34" charset="-122"/>
                <a:cs typeface="Arial" panose="020B0604020202020204" pitchFamily="34" charset="0"/>
              </a:rPr>
              <a:t>Qualitative Model</a:t>
            </a:r>
          </a:p>
        </p:txBody>
      </p:sp>
      <p:sp>
        <p:nvSpPr>
          <p:cNvPr id="5" name="矩形 80"/>
          <p:cNvSpPr>
            <a:spLocks noChangeArrowheads="1"/>
          </p:cNvSpPr>
          <p:nvPr/>
        </p:nvSpPr>
        <p:spPr bwMode="auto">
          <a:xfrm>
            <a:off x="433752" y="1626921"/>
            <a:ext cx="47920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altLang="zh-CN" sz="3200" b="1" dirty="0">
                <a:solidFill>
                  <a:schemeClr val="bg1"/>
                </a:solidFill>
                <a:latin typeface="Century Gothic" panose="020B0502020202020204" pitchFamily="34" charset="0"/>
                <a:ea typeface="微软雅黑" pitchFamily="34" charset="-122"/>
                <a:cs typeface="Arial" panose="020B0604020202020204" pitchFamily="34" charset="0"/>
              </a:rPr>
              <a:t>Regression</a:t>
            </a:r>
          </a:p>
        </p:txBody>
      </p:sp>
      <p:sp>
        <p:nvSpPr>
          <p:cNvPr id="6" name="矩形 80"/>
          <p:cNvSpPr>
            <a:spLocks noChangeArrowheads="1"/>
          </p:cNvSpPr>
          <p:nvPr/>
        </p:nvSpPr>
        <p:spPr bwMode="auto">
          <a:xfrm>
            <a:off x="6328189" y="1626922"/>
            <a:ext cx="47920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altLang="zh-CN" sz="3200" b="1" dirty="0">
                <a:solidFill>
                  <a:schemeClr val="bg1"/>
                </a:solidFill>
                <a:latin typeface="Century Gothic" panose="020B0502020202020204" pitchFamily="34" charset="0"/>
                <a:ea typeface="微软雅黑" pitchFamily="34" charset="-122"/>
                <a:cs typeface="Arial" panose="020B0604020202020204" pitchFamily="34" charset="0"/>
              </a:rPr>
              <a:t>Classification</a:t>
            </a:r>
          </a:p>
        </p:txBody>
      </p:sp>
      <p:sp>
        <p:nvSpPr>
          <p:cNvPr id="7" name="矩形 80"/>
          <p:cNvSpPr>
            <a:spLocks noChangeArrowheads="1"/>
          </p:cNvSpPr>
          <p:nvPr/>
        </p:nvSpPr>
        <p:spPr bwMode="auto">
          <a:xfrm>
            <a:off x="716381" y="2581912"/>
            <a:ext cx="490525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zh-CN" sz="2400" b="1" dirty="0">
                <a:solidFill>
                  <a:schemeClr val="bg1"/>
                </a:solidFill>
                <a:latin typeface="Century Gothic" panose="020B0502020202020204" pitchFamily="34" charset="0"/>
                <a:ea typeface="微软雅黑" pitchFamily="34" charset="-122"/>
                <a:cs typeface="Arial" panose="020B0604020202020204" pitchFamily="34" charset="0"/>
              </a:rPr>
              <a:t>Y: </a:t>
            </a:r>
            <a:r>
              <a:rPr lang="en-US" altLang="zh-CN" sz="2400" dirty="0">
                <a:solidFill>
                  <a:schemeClr val="bg1"/>
                </a:solidFill>
                <a:latin typeface="Century Gothic" panose="020B0502020202020204" pitchFamily="34" charset="0"/>
                <a:ea typeface="微软雅黑" pitchFamily="34" charset="-122"/>
                <a:cs typeface="Arial" panose="020B0604020202020204" pitchFamily="34" charset="0"/>
              </a:rPr>
              <a:t>Percentage Change of VIX</a:t>
            </a:r>
          </a:p>
          <a:p>
            <a:pPr eaLnBrk="1" hangingPunct="1"/>
            <a:endParaRPr lang="en-US" altLang="zh-CN" sz="2400" dirty="0">
              <a:solidFill>
                <a:schemeClr val="bg1"/>
              </a:solidFill>
              <a:latin typeface="Century Gothic" panose="020B0502020202020204" pitchFamily="34" charset="0"/>
              <a:ea typeface="微软雅黑" pitchFamily="34" charset="-122"/>
              <a:cs typeface="Arial" panose="020B0604020202020204" pitchFamily="34" charset="0"/>
            </a:endParaRPr>
          </a:p>
          <a:p>
            <a:pPr eaLnBrk="1" hangingPunct="1"/>
            <a:r>
              <a:rPr lang="en-US" altLang="zh-CN" sz="2400" b="1" dirty="0">
                <a:solidFill>
                  <a:schemeClr val="bg1"/>
                </a:solidFill>
                <a:latin typeface="Century Gothic" panose="020B0502020202020204" pitchFamily="34" charset="0"/>
                <a:ea typeface="微软雅黑" pitchFamily="34" charset="-122"/>
                <a:cs typeface="Arial" panose="020B0604020202020204" pitchFamily="34" charset="0"/>
              </a:rPr>
              <a:t>Model:</a:t>
            </a:r>
          </a:p>
          <a:p>
            <a:pPr eaLnBrk="1" hangingPunct="1"/>
            <a:r>
              <a:rPr lang="en-US" altLang="zh-CN" sz="2400" dirty="0">
                <a:solidFill>
                  <a:schemeClr val="bg1"/>
                </a:solidFill>
                <a:latin typeface="Century Gothic" panose="020B0502020202020204" pitchFamily="34" charset="0"/>
                <a:ea typeface="微软雅黑" pitchFamily="34" charset="-122"/>
                <a:cs typeface="Arial" panose="020B0604020202020204" pitchFamily="34" charset="0"/>
              </a:rPr>
              <a:t>Linear Regression </a:t>
            </a:r>
          </a:p>
          <a:p>
            <a:pPr eaLnBrk="1" hangingPunct="1"/>
            <a:r>
              <a:rPr lang="en-US" altLang="zh-CN" sz="2400" dirty="0">
                <a:solidFill>
                  <a:schemeClr val="bg1"/>
                </a:solidFill>
                <a:latin typeface="Century Gothic" panose="020B0502020202020204" pitchFamily="34" charset="0"/>
                <a:ea typeface="微软雅黑" pitchFamily="34" charset="-122"/>
                <a:cs typeface="Arial" panose="020B0604020202020204" pitchFamily="34" charset="0"/>
              </a:rPr>
              <a:t>Boosted Tree Regression</a:t>
            </a:r>
          </a:p>
        </p:txBody>
      </p:sp>
      <p:cxnSp>
        <p:nvCxnSpPr>
          <p:cNvPr id="9" name="直线连接符 8"/>
          <p:cNvCxnSpPr>
            <a:cxnSpLocks/>
          </p:cNvCxnSpPr>
          <p:nvPr/>
        </p:nvCxnSpPr>
        <p:spPr bwMode="auto">
          <a:xfrm>
            <a:off x="5859292" y="1042147"/>
            <a:ext cx="0" cy="4956085"/>
          </a:xfrm>
          <a:prstGeom prst="line">
            <a:avLst/>
          </a:prstGeom>
          <a:solidFill>
            <a:schemeClr val="accent1"/>
          </a:solidFill>
          <a:ln w="28575" cap="flat" cmpd="sng" algn="ctr">
            <a:solidFill>
              <a:schemeClr val="accent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80"/>
          <p:cNvSpPr>
            <a:spLocks noChangeArrowheads="1"/>
          </p:cNvSpPr>
          <p:nvPr/>
        </p:nvSpPr>
        <p:spPr bwMode="auto">
          <a:xfrm>
            <a:off x="6096000" y="2581912"/>
            <a:ext cx="5634764"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zh-CN" sz="2400" b="1" dirty="0">
                <a:solidFill>
                  <a:schemeClr val="bg1"/>
                </a:solidFill>
                <a:latin typeface="Century Gothic" panose="020B0502020202020204" pitchFamily="34" charset="0"/>
                <a:ea typeface="微软雅黑" pitchFamily="34" charset="-122"/>
                <a:cs typeface="Arial" panose="020B0604020202020204" pitchFamily="34" charset="0"/>
              </a:rPr>
              <a:t>Y = 1:</a:t>
            </a:r>
            <a:r>
              <a:rPr lang="zh-CN" altLang="en-US" sz="2400" b="1" dirty="0">
                <a:solidFill>
                  <a:schemeClr val="bg1"/>
                </a:solidFill>
                <a:latin typeface="Century Gothic" panose="020B0502020202020204" pitchFamily="34" charset="0"/>
                <a:ea typeface="微软雅黑" pitchFamily="34" charset="-122"/>
                <a:cs typeface="Arial" panose="020B0604020202020204" pitchFamily="34" charset="0"/>
              </a:rPr>
              <a:t> </a:t>
            </a:r>
            <a:r>
              <a:rPr lang="en-US" altLang="zh-CN" sz="2400" dirty="0">
                <a:solidFill>
                  <a:schemeClr val="bg1"/>
                </a:solidFill>
                <a:latin typeface="Century Gothic" panose="020B0502020202020204" pitchFamily="34" charset="0"/>
                <a:ea typeface="微软雅黑" pitchFamily="34" charset="-122"/>
                <a:cs typeface="Arial" panose="020B0604020202020204" pitchFamily="34" charset="0"/>
              </a:rPr>
              <a:t>If today’s VIX greater or equal to yesterday’s</a:t>
            </a:r>
          </a:p>
          <a:p>
            <a:pPr eaLnBrk="1" hangingPunct="1"/>
            <a:r>
              <a:rPr lang="en-US" altLang="zh-CN" sz="2400" b="1" dirty="0">
                <a:solidFill>
                  <a:schemeClr val="bg1"/>
                </a:solidFill>
                <a:latin typeface="Century Gothic" panose="020B0502020202020204" pitchFamily="34" charset="0"/>
                <a:ea typeface="微软雅黑" pitchFamily="34" charset="-122"/>
                <a:cs typeface="Arial" panose="020B0604020202020204" pitchFamily="34" charset="0"/>
              </a:rPr>
              <a:t>Y = 0: </a:t>
            </a:r>
            <a:r>
              <a:rPr lang="en-US" altLang="zh-CN" sz="2400" dirty="0">
                <a:solidFill>
                  <a:schemeClr val="bg1"/>
                </a:solidFill>
                <a:latin typeface="Century Gothic" panose="020B0502020202020204" pitchFamily="34" charset="0"/>
                <a:ea typeface="微软雅黑" pitchFamily="34" charset="-122"/>
                <a:cs typeface="Arial" panose="020B0604020202020204" pitchFamily="34" charset="0"/>
              </a:rPr>
              <a:t>If today’s VIX smaller than yesterday’s</a:t>
            </a:r>
          </a:p>
          <a:p>
            <a:pPr eaLnBrk="1" hangingPunct="1"/>
            <a:endParaRPr lang="en-US" altLang="zh-CN" sz="2400" dirty="0">
              <a:solidFill>
                <a:schemeClr val="bg1"/>
              </a:solidFill>
              <a:latin typeface="Century Gothic" panose="020B0502020202020204" pitchFamily="34" charset="0"/>
              <a:ea typeface="微软雅黑" pitchFamily="34" charset="-122"/>
              <a:cs typeface="Arial" panose="020B0604020202020204" pitchFamily="34" charset="0"/>
            </a:endParaRPr>
          </a:p>
          <a:p>
            <a:pPr eaLnBrk="1" hangingPunct="1"/>
            <a:r>
              <a:rPr lang="en-US" altLang="zh-CN" sz="2400" b="1" dirty="0">
                <a:solidFill>
                  <a:schemeClr val="bg1"/>
                </a:solidFill>
                <a:latin typeface="Century Gothic" panose="020B0502020202020204" pitchFamily="34" charset="0"/>
                <a:ea typeface="微软雅黑" pitchFamily="34" charset="-122"/>
                <a:cs typeface="Arial" panose="020B0604020202020204" pitchFamily="34" charset="0"/>
              </a:rPr>
              <a:t>Model:</a:t>
            </a:r>
          </a:p>
          <a:p>
            <a:pPr eaLnBrk="1" hangingPunct="1"/>
            <a:r>
              <a:rPr lang="en-US" altLang="zh-CN" sz="2400" dirty="0">
                <a:solidFill>
                  <a:schemeClr val="bg1"/>
                </a:solidFill>
                <a:latin typeface="Century Gothic" panose="020B0502020202020204" pitchFamily="34" charset="0"/>
                <a:ea typeface="微软雅黑" pitchFamily="34" charset="-122"/>
                <a:cs typeface="Arial" panose="020B0604020202020204" pitchFamily="34" charset="0"/>
              </a:rPr>
              <a:t>Logistic Regression</a:t>
            </a:r>
          </a:p>
          <a:p>
            <a:pPr eaLnBrk="1" hangingPunct="1"/>
            <a:r>
              <a:rPr lang="en-US" altLang="zh-CN" sz="2400" dirty="0">
                <a:solidFill>
                  <a:schemeClr val="bg1"/>
                </a:solidFill>
                <a:latin typeface="Century Gothic" panose="020B0502020202020204" pitchFamily="34" charset="0"/>
                <a:ea typeface="微软雅黑" pitchFamily="34" charset="-122"/>
                <a:cs typeface="Arial" panose="020B0604020202020204" pitchFamily="34" charset="0"/>
              </a:rPr>
              <a:t>SVM</a:t>
            </a:r>
          </a:p>
          <a:p>
            <a:pPr eaLnBrk="1" hangingPunct="1"/>
            <a:r>
              <a:rPr lang="en-US" altLang="zh-CN" sz="2400" dirty="0">
                <a:solidFill>
                  <a:schemeClr val="bg1"/>
                </a:solidFill>
                <a:latin typeface="Century Gothic" panose="020B0502020202020204" pitchFamily="34" charset="0"/>
                <a:ea typeface="微软雅黑" pitchFamily="34" charset="-122"/>
                <a:cs typeface="Arial" panose="020B0604020202020204" pitchFamily="34" charset="0"/>
              </a:rPr>
              <a:t>Boosted Decision Tree</a:t>
            </a:r>
          </a:p>
        </p:txBody>
      </p:sp>
      <p:cxnSp>
        <p:nvCxnSpPr>
          <p:cNvPr id="10" name="直线连接符 9">
            <a:extLst>
              <a:ext uri="{FF2B5EF4-FFF2-40B4-BE49-F238E27FC236}">
                <a16:creationId xmlns:a16="http://schemas.microsoft.com/office/drawing/2014/main" xmlns="" id="{02733649-AB2C-7046-81CB-01A7BF188714}"/>
              </a:ext>
            </a:extLst>
          </p:cNvPr>
          <p:cNvCxnSpPr>
            <a:cxnSpLocks/>
          </p:cNvCxnSpPr>
          <p:nvPr/>
        </p:nvCxnSpPr>
        <p:spPr bwMode="auto">
          <a:xfrm>
            <a:off x="493901" y="2377950"/>
            <a:ext cx="11204197" cy="0"/>
          </a:xfrm>
          <a:prstGeom prst="lin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888893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sharpenSoften amount="-61000"/>
                    </a14:imgEffect>
                    <a14:imgEffect>
                      <a14:brightnessContrast bright="-55000" contrast="25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a:grpSpLocks/>
          </p:cNvGrpSpPr>
          <p:nvPr/>
        </p:nvGrpSpPr>
        <p:grpSpPr bwMode="auto">
          <a:xfrm>
            <a:off x="546100" y="385763"/>
            <a:ext cx="6656388" cy="584200"/>
            <a:chOff x="546100" y="385651"/>
            <a:chExt cx="6657130" cy="584775"/>
          </a:xfrm>
        </p:grpSpPr>
        <p:grpSp>
          <p:nvGrpSpPr>
            <p:cNvPr id="12307" name="组合 1"/>
            <p:cNvGrpSpPr>
              <a:grpSpLocks/>
            </p:cNvGrpSpPr>
            <p:nvPr/>
          </p:nvGrpSpPr>
          <p:grpSpPr bwMode="auto">
            <a:xfrm>
              <a:off x="546100" y="404002"/>
              <a:ext cx="584200" cy="549275"/>
              <a:chOff x="0" y="0"/>
              <a:chExt cx="648285" cy="609713"/>
            </a:xfrm>
          </p:grpSpPr>
          <p:grpSp>
            <p:nvGrpSpPr>
              <p:cNvPr id="12309" name="组合 2"/>
              <p:cNvGrpSpPr>
                <a:grpSpLocks/>
              </p:cNvGrpSpPr>
              <p:nvPr/>
            </p:nvGrpSpPr>
            <p:grpSpPr bwMode="auto">
              <a:xfrm>
                <a:off x="0" y="0"/>
                <a:ext cx="432385" cy="432385"/>
                <a:chOff x="0" y="0"/>
                <a:chExt cx="4004677" cy="4004677"/>
              </a:xfrm>
            </p:grpSpPr>
            <p:grpSp>
              <p:nvGrpSpPr>
                <p:cNvPr id="12362" name="组合 55"/>
                <p:cNvGrpSpPr>
                  <a:grpSpLocks/>
                </p:cNvGrpSpPr>
                <p:nvPr/>
              </p:nvGrpSpPr>
              <p:grpSpPr bwMode="auto">
                <a:xfrm>
                  <a:off x="190939" y="246027"/>
                  <a:ext cx="3606099" cy="3570272"/>
                  <a:chOff x="0" y="0"/>
                  <a:chExt cx="3606099" cy="3570272"/>
                </a:xfrm>
              </p:grpSpPr>
              <p:sp>
                <p:nvSpPr>
                  <p:cNvPr id="12383"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384"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385"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386"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2363"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64"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65"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66"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67"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68"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69"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70"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71"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72"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73"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74"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75"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76"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77"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78"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79"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80"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81"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82"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2310" name="组合 3"/>
              <p:cNvGrpSpPr>
                <a:grpSpLocks/>
              </p:cNvGrpSpPr>
              <p:nvPr/>
            </p:nvGrpSpPr>
            <p:grpSpPr bwMode="auto">
              <a:xfrm>
                <a:off x="215900" y="0"/>
                <a:ext cx="432385" cy="432385"/>
                <a:chOff x="0" y="0"/>
                <a:chExt cx="4004677" cy="4004677"/>
              </a:xfrm>
            </p:grpSpPr>
            <p:grpSp>
              <p:nvGrpSpPr>
                <p:cNvPr id="12337" name="组合 30"/>
                <p:cNvGrpSpPr>
                  <a:grpSpLocks/>
                </p:cNvGrpSpPr>
                <p:nvPr/>
              </p:nvGrpSpPr>
              <p:grpSpPr bwMode="auto">
                <a:xfrm>
                  <a:off x="190939" y="246027"/>
                  <a:ext cx="3606099" cy="3570272"/>
                  <a:chOff x="0" y="0"/>
                  <a:chExt cx="3606099" cy="3570272"/>
                </a:xfrm>
              </p:grpSpPr>
              <p:sp>
                <p:nvSpPr>
                  <p:cNvPr id="12358"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359"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360"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361"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2338"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39"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40"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41"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42"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43"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44"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45"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46"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47"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48"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49"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50"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51"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52"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53"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54"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55"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56"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57"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2311" name="组合 4"/>
              <p:cNvGrpSpPr>
                <a:grpSpLocks/>
              </p:cNvGrpSpPr>
              <p:nvPr/>
            </p:nvGrpSpPr>
            <p:grpSpPr bwMode="auto">
              <a:xfrm>
                <a:off x="115763" y="177328"/>
                <a:ext cx="432385" cy="432385"/>
                <a:chOff x="0" y="0"/>
                <a:chExt cx="4004677" cy="4004677"/>
              </a:xfrm>
            </p:grpSpPr>
            <p:grpSp>
              <p:nvGrpSpPr>
                <p:cNvPr id="12312" name="组合 5"/>
                <p:cNvGrpSpPr>
                  <a:grpSpLocks/>
                </p:cNvGrpSpPr>
                <p:nvPr/>
              </p:nvGrpSpPr>
              <p:grpSpPr bwMode="auto">
                <a:xfrm>
                  <a:off x="190939" y="246027"/>
                  <a:ext cx="3606099" cy="3570272"/>
                  <a:chOff x="0" y="0"/>
                  <a:chExt cx="3606099" cy="3570272"/>
                </a:xfrm>
              </p:grpSpPr>
              <p:sp>
                <p:nvSpPr>
                  <p:cNvPr id="12333"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334"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335"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336"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2313"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14"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15"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16"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17"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18"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19"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20"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21"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22"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23"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24"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25"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26"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27"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28"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29"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30"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31"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32"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12308" name="矩形 80"/>
            <p:cNvSpPr>
              <a:spLocks noChangeArrowheads="1"/>
            </p:cNvSpPr>
            <p:nvPr/>
          </p:nvSpPr>
          <p:spPr bwMode="auto">
            <a:xfrm>
              <a:off x="1111240" y="385651"/>
              <a:ext cx="60919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zh-CN" sz="3200" b="1" dirty="0">
                  <a:solidFill>
                    <a:schemeClr val="bg1"/>
                  </a:solidFill>
                  <a:latin typeface="Century Gothic" panose="020B0502020202020204" pitchFamily="34" charset="0"/>
                  <a:ea typeface="微软雅黑" pitchFamily="34" charset="-122"/>
                </a:rPr>
                <a:t>Quantitative Model Analysis</a:t>
              </a:r>
            </a:p>
          </p:txBody>
        </p:sp>
      </p:grpSp>
      <p:graphicFrame>
        <p:nvGraphicFramePr>
          <p:cNvPr id="2" name="表格 1"/>
          <p:cNvGraphicFramePr>
            <a:graphicFrameLocks noGrp="1"/>
          </p:cNvGraphicFramePr>
          <p:nvPr>
            <p:extLst>
              <p:ext uri="{D42A27DB-BD31-4B8C-83A1-F6EECF244321}">
                <p14:modId xmlns:p14="http://schemas.microsoft.com/office/powerpoint/2010/main" val="1387206231"/>
              </p:ext>
            </p:extLst>
          </p:nvPr>
        </p:nvGraphicFramePr>
        <p:xfrm>
          <a:off x="265037" y="1960146"/>
          <a:ext cx="5356224" cy="3614737"/>
        </p:xfrm>
        <a:graphic>
          <a:graphicData uri="http://schemas.openxmlformats.org/drawingml/2006/table">
            <a:tbl>
              <a:tblPr firstRow="1" bandRow="1">
                <a:tableStyleId>{5C22544A-7EE6-4342-B048-85BDC9FD1C3A}</a:tableStyleId>
              </a:tblPr>
              <a:tblGrid>
                <a:gridCol w="1785408">
                  <a:extLst>
                    <a:ext uri="{9D8B030D-6E8A-4147-A177-3AD203B41FA5}">
                      <a16:colId xmlns:a16="http://schemas.microsoft.com/office/drawing/2014/main" xmlns="" val="20000"/>
                    </a:ext>
                  </a:extLst>
                </a:gridCol>
                <a:gridCol w="1785408">
                  <a:extLst>
                    <a:ext uri="{9D8B030D-6E8A-4147-A177-3AD203B41FA5}">
                      <a16:colId xmlns:a16="http://schemas.microsoft.com/office/drawing/2014/main" xmlns="" val="20001"/>
                    </a:ext>
                  </a:extLst>
                </a:gridCol>
                <a:gridCol w="1785408">
                  <a:extLst>
                    <a:ext uri="{9D8B030D-6E8A-4147-A177-3AD203B41FA5}">
                      <a16:colId xmlns:a16="http://schemas.microsoft.com/office/drawing/2014/main" xmlns="" val="20002"/>
                    </a:ext>
                  </a:extLst>
                </a:gridCol>
              </a:tblGrid>
              <a:tr h="1097045">
                <a:tc>
                  <a:txBody>
                    <a:bodyPr/>
                    <a:lstStyle/>
                    <a:p>
                      <a:pPr algn="ctr"/>
                      <a:endParaRPr lang="zh-CN" altLang="en-US" sz="1800" dirty="0">
                        <a:solidFill>
                          <a:schemeClr val="tx1"/>
                        </a:solidFill>
                        <a:latin typeface="Century Gothic" panose="020B0502020202020204" pitchFamily="34" charset="0"/>
                        <a:cs typeface="Arial" panose="020B0604020202020204" pitchFamily="34" charset="0"/>
                      </a:endParaRPr>
                    </a:p>
                  </a:txBody>
                  <a:tcPr marL="91450" marR="91450" marT="45716" marB="45716" anchor="ctr"/>
                </a:tc>
                <a:tc>
                  <a:txBody>
                    <a:bodyPr/>
                    <a:lstStyle/>
                    <a:p>
                      <a:pPr algn="ctr"/>
                      <a:r>
                        <a:rPr lang="en-US" altLang="zh-CN" sz="1600" kern="1200" dirty="0">
                          <a:solidFill>
                            <a:schemeClr val="bg1"/>
                          </a:solidFill>
                          <a:latin typeface="Century Gothic" panose="020B0502020202020204" pitchFamily="34" charset="0"/>
                          <a:cs typeface="Arial" panose="020B0604020202020204" pitchFamily="34" charset="0"/>
                        </a:rPr>
                        <a:t>Boosted Regression tree</a:t>
                      </a:r>
                      <a:endParaRPr lang="zh-CN" altLang="en-US" sz="1600" b="1" kern="1200" dirty="0">
                        <a:solidFill>
                          <a:schemeClr val="bg1"/>
                        </a:solidFill>
                        <a:latin typeface="Century Gothic" panose="020B0502020202020204" pitchFamily="34" charset="0"/>
                        <a:ea typeface="微软雅黑" pitchFamily="34" charset="-122"/>
                        <a:cs typeface="Arial" panose="020B0604020202020204" pitchFamily="34" charset="0"/>
                      </a:endParaRPr>
                    </a:p>
                  </a:txBody>
                  <a:tcPr marL="91450" marR="91450" marT="45716" marB="457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bg1"/>
                          </a:solidFill>
                          <a:latin typeface="Century Gothic" panose="020B0502020202020204" pitchFamily="34" charset="0"/>
                          <a:cs typeface="Arial" panose="020B0604020202020204" pitchFamily="34" charset="0"/>
                        </a:rPr>
                        <a:t>Linear Regression</a:t>
                      </a:r>
                    </a:p>
                  </a:txBody>
                  <a:tcPr marL="91450" marR="91450" marT="45716" marB="45716" anchor="ctr"/>
                </a:tc>
                <a:extLst>
                  <a:ext uri="{0D108BD9-81ED-4DB2-BD59-A6C34878D82A}">
                    <a16:rowId xmlns:a16="http://schemas.microsoft.com/office/drawing/2014/main" xmlns="" val="10000"/>
                  </a:ext>
                </a:extLst>
              </a:tr>
              <a:tr h="1258846">
                <a:tc>
                  <a:txBody>
                    <a:bodyPr/>
                    <a:lstStyle/>
                    <a:p>
                      <a:pPr marL="0" algn="ctr" defTabSz="914400" rtl="0" eaLnBrk="1" latinLnBrk="0" hangingPunct="1"/>
                      <a:r>
                        <a:rPr lang="en-US" altLang="zh-CN" sz="1600" b="1" kern="1200" dirty="0">
                          <a:solidFill>
                            <a:schemeClr val="tx1"/>
                          </a:solidFill>
                          <a:latin typeface="Century Gothic" panose="020B0502020202020204" pitchFamily="34" charset="0"/>
                          <a:ea typeface="微软雅黑" pitchFamily="34" charset="-122"/>
                          <a:cs typeface="Arial" panose="020B0604020202020204" pitchFamily="34" charset="0"/>
                        </a:rPr>
                        <a:t>MSE</a:t>
                      </a:r>
                      <a:endParaRPr lang="zh-CN" altLang="en-US" sz="1600" b="1" kern="1200" dirty="0">
                        <a:solidFill>
                          <a:schemeClr val="tx1"/>
                        </a:solidFill>
                        <a:latin typeface="Century Gothic" panose="020B0502020202020204" pitchFamily="34" charset="0"/>
                        <a:ea typeface="微软雅黑" pitchFamily="34" charset="-122"/>
                        <a:cs typeface="Arial" panose="020B0604020202020204" pitchFamily="34" charset="0"/>
                      </a:endParaRPr>
                    </a:p>
                  </a:txBody>
                  <a:tcPr marL="91450" marR="91450" marT="45716" marB="45716" anchor="ctr"/>
                </a:tc>
                <a:tc>
                  <a:txBody>
                    <a:bodyPr/>
                    <a:lstStyle/>
                    <a:p>
                      <a:pPr algn="ctr"/>
                      <a:r>
                        <a:rPr lang="en-US" altLang="zh-CN" sz="1800" dirty="0">
                          <a:solidFill>
                            <a:schemeClr val="tx1"/>
                          </a:solidFill>
                          <a:latin typeface="Century Gothic" panose="020B0502020202020204" pitchFamily="34" charset="0"/>
                          <a:cs typeface="Arial" panose="020B0604020202020204" pitchFamily="34" charset="0"/>
                        </a:rPr>
                        <a:t>0.0369</a:t>
                      </a:r>
                      <a:endParaRPr lang="zh-CN" altLang="en-US" sz="1800" dirty="0">
                        <a:solidFill>
                          <a:schemeClr val="tx1"/>
                        </a:solidFill>
                        <a:latin typeface="Century Gothic" panose="020B0502020202020204" pitchFamily="34" charset="0"/>
                        <a:cs typeface="Arial" panose="020B0604020202020204" pitchFamily="34" charset="0"/>
                      </a:endParaRPr>
                    </a:p>
                  </a:txBody>
                  <a:tcPr marL="91450" marR="91450" marT="45716" marB="45716" anchor="ctr"/>
                </a:tc>
                <a:tc>
                  <a:txBody>
                    <a:bodyPr/>
                    <a:lstStyle/>
                    <a:p>
                      <a:pPr algn="ctr"/>
                      <a:r>
                        <a:rPr lang="en-US" altLang="zh-CN" sz="1800" dirty="0">
                          <a:solidFill>
                            <a:schemeClr val="tx1"/>
                          </a:solidFill>
                          <a:latin typeface="Century Gothic" panose="020B0502020202020204" pitchFamily="34" charset="0"/>
                          <a:cs typeface="Arial" panose="020B0604020202020204" pitchFamily="34" charset="0"/>
                        </a:rPr>
                        <a:t>0.0511</a:t>
                      </a:r>
                      <a:endParaRPr lang="zh-CN" altLang="en-US" sz="1800" dirty="0">
                        <a:solidFill>
                          <a:schemeClr val="tx1"/>
                        </a:solidFill>
                        <a:latin typeface="Century Gothic" panose="020B0502020202020204" pitchFamily="34" charset="0"/>
                        <a:cs typeface="Arial" panose="020B0604020202020204" pitchFamily="34" charset="0"/>
                      </a:endParaRPr>
                    </a:p>
                  </a:txBody>
                  <a:tcPr marL="91450" marR="91450" marT="45716" marB="45716" anchor="ctr"/>
                </a:tc>
                <a:extLst>
                  <a:ext uri="{0D108BD9-81ED-4DB2-BD59-A6C34878D82A}">
                    <a16:rowId xmlns:a16="http://schemas.microsoft.com/office/drawing/2014/main" xmlns="" val="10001"/>
                  </a:ext>
                </a:extLst>
              </a:tr>
              <a:tr h="12588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1600" kern="1200" dirty="0">
                        <a:solidFill>
                          <a:schemeClr val="tx1"/>
                        </a:solidFill>
                        <a:latin typeface="Century Gothic" panose="020B0502020202020204" pitchFamily="34" charset="0"/>
                        <a:cs typeface="Arial" panose="020B0604020202020204" pitchFamily="34" charset="0"/>
                      </a:endParaRPr>
                    </a:p>
                    <a:p>
                      <a:pPr algn="ctr"/>
                      <a:endParaRPr lang="zh-CN" altLang="en-US" sz="1800" dirty="0">
                        <a:solidFill>
                          <a:schemeClr val="tx1"/>
                        </a:solidFill>
                        <a:latin typeface="Century Gothic" panose="020B0502020202020204" pitchFamily="34" charset="0"/>
                        <a:cs typeface="Arial" panose="020B0604020202020204" pitchFamily="34" charset="0"/>
                      </a:endParaRPr>
                    </a:p>
                  </a:txBody>
                  <a:tcPr marL="91450" marR="91450" marT="45716" marB="45716" anchor="ctr"/>
                </a:tc>
                <a:tc>
                  <a:txBody>
                    <a:bodyPr/>
                    <a:lstStyle/>
                    <a:p>
                      <a:pPr algn="ctr"/>
                      <a:r>
                        <a:rPr lang="en-US" altLang="zh-CN" sz="1800" dirty="0">
                          <a:solidFill>
                            <a:schemeClr val="tx1"/>
                          </a:solidFill>
                          <a:latin typeface="Century Gothic" panose="020B0502020202020204" pitchFamily="34" charset="0"/>
                          <a:cs typeface="Arial" panose="020B0604020202020204" pitchFamily="34" charset="0"/>
                        </a:rPr>
                        <a:t>0.0013</a:t>
                      </a:r>
                      <a:endParaRPr lang="zh-CN" altLang="en-US" sz="1800" dirty="0">
                        <a:solidFill>
                          <a:schemeClr val="tx1"/>
                        </a:solidFill>
                        <a:latin typeface="Century Gothic" panose="020B0502020202020204" pitchFamily="34" charset="0"/>
                        <a:cs typeface="Arial" panose="020B0604020202020204" pitchFamily="34" charset="0"/>
                      </a:endParaRPr>
                    </a:p>
                  </a:txBody>
                  <a:tcPr marL="91450" marR="91450" marT="45716" marB="45716" anchor="ctr"/>
                </a:tc>
                <a:tc>
                  <a:txBody>
                    <a:bodyPr/>
                    <a:lstStyle/>
                    <a:p>
                      <a:pPr algn="ctr"/>
                      <a:r>
                        <a:rPr lang="en-US" altLang="zh-CN" sz="1800" dirty="0">
                          <a:solidFill>
                            <a:schemeClr val="tx1"/>
                          </a:solidFill>
                          <a:latin typeface="Century Gothic" panose="020B0502020202020204" pitchFamily="34" charset="0"/>
                          <a:cs typeface="Arial" panose="020B0604020202020204" pitchFamily="34" charset="0"/>
                        </a:rPr>
                        <a:t>0.0188</a:t>
                      </a:r>
                      <a:endParaRPr lang="zh-CN" altLang="en-US" sz="1800" dirty="0">
                        <a:solidFill>
                          <a:schemeClr val="tx1"/>
                        </a:solidFill>
                        <a:latin typeface="Century Gothic" panose="020B0502020202020204" pitchFamily="34" charset="0"/>
                        <a:cs typeface="Arial" panose="020B0604020202020204" pitchFamily="34" charset="0"/>
                      </a:endParaRPr>
                    </a:p>
                  </a:txBody>
                  <a:tcPr marL="91450" marR="91450" marT="45716" marB="45716" anchor="ctr"/>
                </a:tc>
                <a:extLst>
                  <a:ext uri="{0D108BD9-81ED-4DB2-BD59-A6C34878D82A}">
                    <a16:rowId xmlns:a16="http://schemas.microsoft.com/office/drawing/2014/main" xmlns="" val="10002"/>
                  </a:ext>
                </a:extLst>
              </a:tr>
            </a:tbl>
          </a:graphicData>
        </a:graphic>
      </p:graphicFrame>
      <p:sp>
        <p:nvSpPr>
          <p:cNvPr id="12306" name="TextBox 2"/>
          <p:cNvSpPr txBox="1">
            <a:spLocks noChangeArrowheads="1"/>
          </p:cNvSpPr>
          <p:nvPr/>
        </p:nvSpPr>
        <p:spPr bwMode="auto">
          <a:xfrm>
            <a:off x="265037" y="5314048"/>
            <a:ext cx="1056936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endParaRPr lang="en-US" altLang="zh-CN" sz="3200" b="1" dirty="0">
              <a:solidFill>
                <a:schemeClr val="bg1"/>
              </a:solidFill>
              <a:latin typeface="微软雅黑" pitchFamily="34" charset="-122"/>
              <a:ea typeface="微软雅黑" pitchFamily="34" charset="-122"/>
            </a:endParaRPr>
          </a:p>
          <a:p>
            <a:r>
              <a:rPr lang="en-US" altLang="zh-CN" sz="2000" b="1" dirty="0">
                <a:solidFill>
                  <a:schemeClr val="bg1"/>
                </a:solidFill>
                <a:latin typeface="Century Gothic" panose="020B0502020202020204" pitchFamily="34" charset="0"/>
              </a:rPr>
              <a:t>10 fold cross validation</a:t>
            </a:r>
          </a:p>
          <a:p>
            <a:r>
              <a:rPr lang="en-US" altLang="zh-CN" sz="2000" b="1" dirty="0">
                <a:solidFill>
                  <a:schemeClr val="bg1"/>
                </a:solidFill>
                <a:latin typeface="Century Gothic" panose="020B0502020202020204" pitchFamily="34" charset="0"/>
              </a:rPr>
              <a:t>Parameters</a:t>
            </a:r>
            <a:r>
              <a:rPr lang="zh-CN" altLang="en-US" sz="2000" b="1" dirty="0">
                <a:solidFill>
                  <a:schemeClr val="bg1"/>
                </a:solidFill>
                <a:latin typeface="Century Gothic" panose="020B0502020202020204" pitchFamily="34" charset="0"/>
              </a:rPr>
              <a:t> </a:t>
            </a:r>
            <a:r>
              <a:rPr lang="en-US" altLang="zh-CN" sz="2000" b="1" dirty="0">
                <a:solidFill>
                  <a:schemeClr val="bg1"/>
                </a:solidFill>
                <a:latin typeface="Century Gothic" panose="020B0502020202020204" pitchFamily="34" charset="0"/>
              </a:rPr>
              <a:t>:</a:t>
            </a:r>
            <a:r>
              <a:rPr lang="zh-CN" altLang="en-US" sz="2000" b="1" dirty="0">
                <a:solidFill>
                  <a:schemeClr val="bg1"/>
                </a:solidFill>
                <a:latin typeface="Century Gothic" panose="020B0502020202020204" pitchFamily="34" charset="0"/>
              </a:rPr>
              <a:t> </a:t>
            </a:r>
            <a:r>
              <a:rPr lang="en-US" altLang="zh-CN" sz="2000" b="1" dirty="0">
                <a:solidFill>
                  <a:schemeClr val="bg1"/>
                </a:solidFill>
                <a:latin typeface="Century Gothic" panose="020B0502020202020204" pitchFamily="34" charset="0"/>
              </a:rPr>
              <a:t>number</a:t>
            </a:r>
            <a:r>
              <a:rPr lang="zh-CN" altLang="en-US" sz="2000" b="1" dirty="0">
                <a:solidFill>
                  <a:schemeClr val="bg1"/>
                </a:solidFill>
                <a:latin typeface="Century Gothic" panose="020B0502020202020204" pitchFamily="34" charset="0"/>
              </a:rPr>
              <a:t> </a:t>
            </a:r>
            <a:r>
              <a:rPr lang="en-US" altLang="zh-CN" sz="2000" b="1" dirty="0">
                <a:solidFill>
                  <a:schemeClr val="bg1"/>
                </a:solidFill>
                <a:latin typeface="Century Gothic" panose="020B0502020202020204" pitchFamily="34" charset="0"/>
              </a:rPr>
              <a:t>of</a:t>
            </a:r>
            <a:r>
              <a:rPr lang="zh-CN" altLang="en-US" sz="2000" b="1" dirty="0">
                <a:solidFill>
                  <a:schemeClr val="bg1"/>
                </a:solidFill>
                <a:latin typeface="Century Gothic" panose="020B0502020202020204" pitchFamily="34" charset="0"/>
              </a:rPr>
              <a:t> </a:t>
            </a:r>
            <a:r>
              <a:rPr lang="en-US" altLang="zh-CN" sz="2000" b="1" dirty="0">
                <a:solidFill>
                  <a:schemeClr val="bg1"/>
                </a:solidFill>
                <a:latin typeface="Century Gothic" panose="020B0502020202020204" pitchFamily="34" charset="0"/>
              </a:rPr>
              <a:t>trees</a:t>
            </a:r>
            <a:r>
              <a:rPr lang="zh-CN" altLang="en-US" sz="2000" b="1" dirty="0">
                <a:solidFill>
                  <a:schemeClr val="bg1"/>
                </a:solidFill>
                <a:latin typeface="Century Gothic" panose="020B0502020202020204" pitchFamily="34" charset="0"/>
              </a:rPr>
              <a:t> </a:t>
            </a:r>
            <a:r>
              <a:rPr lang="en-US" altLang="zh-CN" sz="2000" b="1" dirty="0">
                <a:solidFill>
                  <a:schemeClr val="bg1"/>
                </a:solidFill>
                <a:latin typeface="Century Gothic" panose="020B0502020202020204" pitchFamily="34" charset="0"/>
              </a:rPr>
              <a:t>=</a:t>
            </a:r>
            <a:r>
              <a:rPr lang="zh-CN" altLang="en-US" sz="2000" b="1" dirty="0">
                <a:solidFill>
                  <a:schemeClr val="bg1"/>
                </a:solidFill>
                <a:latin typeface="Century Gothic" panose="020B0502020202020204" pitchFamily="34" charset="0"/>
              </a:rPr>
              <a:t> </a:t>
            </a:r>
            <a:r>
              <a:rPr lang="en-US" altLang="zh-CN" sz="2000" b="1" dirty="0">
                <a:solidFill>
                  <a:schemeClr val="bg1"/>
                </a:solidFill>
                <a:latin typeface="Century Gothic" panose="020B0502020202020204" pitchFamily="34" charset="0"/>
              </a:rPr>
              <a:t>10,</a:t>
            </a:r>
            <a:r>
              <a:rPr lang="zh-CN" altLang="en-US" sz="2000" b="1" dirty="0">
                <a:solidFill>
                  <a:schemeClr val="bg1"/>
                </a:solidFill>
                <a:latin typeface="Century Gothic" panose="020B0502020202020204" pitchFamily="34" charset="0"/>
              </a:rPr>
              <a:t> </a:t>
            </a:r>
            <a:r>
              <a:rPr lang="en-US" altLang="zh-CN" sz="2000" b="1" dirty="0">
                <a:solidFill>
                  <a:schemeClr val="bg1"/>
                </a:solidFill>
                <a:latin typeface="Century Gothic" panose="020B0502020202020204" pitchFamily="34" charset="0"/>
              </a:rPr>
              <a:t>max</a:t>
            </a:r>
            <a:r>
              <a:rPr lang="zh-CN" altLang="en-US" sz="2000" b="1" dirty="0">
                <a:solidFill>
                  <a:schemeClr val="bg1"/>
                </a:solidFill>
                <a:latin typeface="Century Gothic" panose="020B0502020202020204" pitchFamily="34" charset="0"/>
              </a:rPr>
              <a:t> </a:t>
            </a:r>
            <a:r>
              <a:rPr lang="en-US" altLang="zh-CN" sz="2000" b="1" dirty="0">
                <a:solidFill>
                  <a:schemeClr val="bg1"/>
                </a:solidFill>
                <a:latin typeface="Century Gothic" panose="020B0502020202020204" pitchFamily="34" charset="0"/>
              </a:rPr>
              <a:t>depths</a:t>
            </a:r>
            <a:r>
              <a:rPr lang="zh-CN" altLang="en-US" sz="2000" b="1" dirty="0">
                <a:solidFill>
                  <a:schemeClr val="bg1"/>
                </a:solidFill>
                <a:latin typeface="Century Gothic" panose="020B0502020202020204" pitchFamily="34" charset="0"/>
              </a:rPr>
              <a:t> </a:t>
            </a:r>
            <a:r>
              <a:rPr lang="en-US" altLang="zh-CN" sz="2000" b="1" dirty="0">
                <a:solidFill>
                  <a:schemeClr val="bg1"/>
                </a:solidFill>
                <a:latin typeface="Century Gothic" panose="020B0502020202020204" pitchFamily="34" charset="0"/>
              </a:rPr>
              <a:t>of</a:t>
            </a:r>
            <a:r>
              <a:rPr lang="zh-CN" altLang="en-US" sz="2000" b="1" dirty="0">
                <a:solidFill>
                  <a:schemeClr val="bg1"/>
                </a:solidFill>
                <a:latin typeface="Century Gothic" panose="020B0502020202020204" pitchFamily="34" charset="0"/>
              </a:rPr>
              <a:t> </a:t>
            </a:r>
            <a:r>
              <a:rPr lang="en-US" altLang="zh-CN" sz="2000" b="1" dirty="0">
                <a:solidFill>
                  <a:schemeClr val="bg1"/>
                </a:solidFill>
                <a:latin typeface="Century Gothic" panose="020B0502020202020204" pitchFamily="34" charset="0"/>
              </a:rPr>
              <a:t>tree</a:t>
            </a:r>
            <a:r>
              <a:rPr lang="zh-CN" altLang="en-US" sz="2000" b="1" dirty="0">
                <a:solidFill>
                  <a:schemeClr val="bg1"/>
                </a:solidFill>
                <a:latin typeface="Century Gothic" panose="020B0502020202020204" pitchFamily="34" charset="0"/>
              </a:rPr>
              <a:t> </a:t>
            </a:r>
            <a:r>
              <a:rPr lang="en-US" altLang="zh-CN" sz="2000" b="1" dirty="0">
                <a:solidFill>
                  <a:schemeClr val="bg1"/>
                </a:solidFill>
                <a:latin typeface="Century Gothic" panose="020B0502020202020204" pitchFamily="34" charset="0"/>
              </a:rPr>
              <a:t>=</a:t>
            </a:r>
            <a:r>
              <a:rPr lang="zh-CN" altLang="en-US" sz="2000" b="1" dirty="0">
                <a:solidFill>
                  <a:schemeClr val="bg1"/>
                </a:solidFill>
                <a:latin typeface="Century Gothic" panose="020B0502020202020204" pitchFamily="34" charset="0"/>
              </a:rPr>
              <a:t> </a:t>
            </a:r>
            <a:r>
              <a:rPr lang="en-US" altLang="zh-CN" sz="2000" b="1" dirty="0">
                <a:solidFill>
                  <a:schemeClr val="bg1"/>
                </a:solidFill>
                <a:latin typeface="Century Gothic" panose="020B0502020202020204" pitchFamily="34" charset="0"/>
              </a:rPr>
              <a:t>2,</a:t>
            </a:r>
            <a:r>
              <a:rPr lang="zh-CN" altLang="en-US" sz="2000" b="1" dirty="0">
                <a:solidFill>
                  <a:schemeClr val="bg1"/>
                </a:solidFill>
                <a:latin typeface="Century Gothic" panose="020B0502020202020204" pitchFamily="34" charset="0"/>
              </a:rPr>
              <a:t> </a:t>
            </a:r>
            <a:r>
              <a:rPr lang="en-US" altLang="zh-CN" sz="2000" b="1" dirty="0">
                <a:solidFill>
                  <a:schemeClr val="bg1"/>
                </a:solidFill>
                <a:latin typeface="Century Gothic" panose="020B0502020202020204" pitchFamily="34" charset="0"/>
              </a:rPr>
              <a:t>learning</a:t>
            </a:r>
            <a:r>
              <a:rPr lang="zh-CN" altLang="en-US" sz="2000" b="1" dirty="0">
                <a:solidFill>
                  <a:schemeClr val="bg1"/>
                </a:solidFill>
                <a:latin typeface="Century Gothic" panose="020B0502020202020204" pitchFamily="34" charset="0"/>
              </a:rPr>
              <a:t> </a:t>
            </a:r>
            <a:r>
              <a:rPr lang="en-US" altLang="zh-CN" sz="2000" b="1" dirty="0">
                <a:solidFill>
                  <a:schemeClr val="bg1"/>
                </a:solidFill>
                <a:latin typeface="Century Gothic" panose="020B0502020202020204" pitchFamily="34" charset="0"/>
              </a:rPr>
              <a:t>rate</a:t>
            </a:r>
            <a:r>
              <a:rPr lang="zh-CN" altLang="en-US" sz="2000" b="1" dirty="0">
                <a:solidFill>
                  <a:schemeClr val="bg1"/>
                </a:solidFill>
                <a:latin typeface="Century Gothic" panose="020B0502020202020204" pitchFamily="34" charset="0"/>
              </a:rPr>
              <a:t> </a:t>
            </a:r>
            <a:r>
              <a:rPr lang="en-US" altLang="zh-CN" sz="2000" b="1" dirty="0">
                <a:solidFill>
                  <a:schemeClr val="bg1"/>
                </a:solidFill>
                <a:latin typeface="Century Gothic" panose="020B0502020202020204" pitchFamily="34" charset="0"/>
              </a:rPr>
              <a:t>=</a:t>
            </a:r>
            <a:r>
              <a:rPr lang="zh-CN" altLang="en-US" sz="2000" b="1" dirty="0">
                <a:solidFill>
                  <a:schemeClr val="bg1"/>
                </a:solidFill>
                <a:latin typeface="Century Gothic" panose="020B0502020202020204" pitchFamily="34" charset="0"/>
              </a:rPr>
              <a:t> </a:t>
            </a:r>
            <a:r>
              <a:rPr lang="en-US" altLang="zh-CN" sz="2000" b="1" dirty="0">
                <a:solidFill>
                  <a:schemeClr val="bg1"/>
                </a:solidFill>
                <a:latin typeface="Century Gothic" panose="020B0502020202020204" pitchFamily="34" charset="0"/>
              </a:rPr>
              <a:t>0.1</a:t>
            </a:r>
            <a:endParaRPr lang="zh-CN" altLang="en-US" sz="2000" b="1" dirty="0">
              <a:solidFill>
                <a:schemeClr val="bg1"/>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3D7C6B3A-DD95-9D43-B7C5-8FF3757A1DB7}"/>
                  </a:ext>
                </a:extLst>
              </p:cNvPr>
              <p:cNvSpPr txBox="1"/>
              <p:nvPr/>
            </p:nvSpPr>
            <p:spPr>
              <a:xfrm>
                <a:off x="1026166" y="4970872"/>
                <a:ext cx="323742" cy="283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solidFill>
                                <a:schemeClr val="tx1"/>
                              </a:solidFill>
                              <a:latin typeface="Cambria Math" charset="0"/>
                            </a:rPr>
                          </m:ctrlPr>
                        </m:sSupPr>
                        <m:e>
                          <m:r>
                            <a:rPr lang="en-US" b="1" i="1" smtClean="0">
                              <a:solidFill>
                                <a:schemeClr val="tx1"/>
                              </a:solidFill>
                              <a:latin typeface="Cambria Math" panose="02040503050406030204" pitchFamily="18" charset="0"/>
                            </a:rPr>
                            <m:t>𝑹</m:t>
                          </m:r>
                        </m:e>
                        <m:sup>
                          <m:r>
                            <a:rPr lang="en-US" b="1" i="1" smtClean="0">
                              <a:solidFill>
                                <a:schemeClr val="tx1"/>
                              </a:solidFill>
                              <a:latin typeface="Cambria Math" panose="02040503050406030204" pitchFamily="18" charset="0"/>
                            </a:rPr>
                            <m:t>𝟐</m:t>
                          </m:r>
                        </m:sup>
                      </m:sSup>
                    </m:oMath>
                  </m:oMathPara>
                </a14:m>
                <a:endParaRPr lang="en-US" b="1" dirty="0"/>
              </a:p>
            </p:txBody>
          </p:sp>
        </mc:Choice>
        <mc:Fallback xmlns="">
          <p:sp>
            <p:nvSpPr>
              <p:cNvPr id="5" name="TextBox 4">
                <a:extLst>
                  <a:ext uri="{FF2B5EF4-FFF2-40B4-BE49-F238E27FC236}">
                    <a16:creationId xmlns:a16="http://schemas.microsoft.com/office/drawing/2014/main" id="{3D7C6B3A-DD95-9D43-B7C5-8FF3757A1DB7}"/>
                  </a:ext>
                </a:extLst>
              </p:cNvPr>
              <p:cNvSpPr txBox="1">
                <a:spLocks noRot="1" noChangeAspect="1" noMove="1" noResize="1" noEditPoints="1" noAdjustHandles="1" noChangeArrowheads="1" noChangeShapeType="1" noTextEdit="1"/>
              </p:cNvSpPr>
              <p:nvPr/>
            </p:nvSpPr>
            <p:spPr>
              <a:xfrm>
                <a:off x="1026166" y="4970872"/>
                <a:ext cx="323742" cy="283219"/>
              </a:xfrm>
              <a:prstGeom prst="rect">
                <a:avLst/>
              </a:prstGeom>
              <a:blipFill>
                <a:blip r:embed="rId4"/>
                <a:stretch>
                  <a:fillRect l="-15385" r="-7692"/>
                </a:stretch>
              </a:blipFill>
            </p:spPr>
            <p:txBody>
              <a:bodyPr/>
              <a:lstStyle/>
              <a:p>
                <a:r>
                  <a:rPr lang="zh-CN" altLang="en-US">
                    <a:noFill/>
                  </a:rPr>
                  <a:t> </a:t>
                </a:r>
              </a:p>
            </p:txBody>
          </p:sp>
        </mc:Fallback>
      </mc:AlternateContent>
      <p:pic>
        <p:nvPicPr>
          <p:cNvPr id="9" name="Picture 8">
            <a:extLst>
              <a:ext uri="{FF2B5EF4-FFF2-40B4-BE49-F238E27FC236}">
                <a16:creationId xmlns:a16="http://schemas.microsoft.com/office/drawing/2014/main" xmlns="" id="{CA7E4EBC-5B70-E843-A7D4-847F82E762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7352" y="1960146"/>
            <a:ext cx="6050396" cy="3614737"/>
          </a:xfrm>
          <a:prstGeom prst="rect">
            <a:avLst/>
          </a:prstGeom>
        </p:spPr>
      </p:pic>
      <p:pic>
        <p:nvPicPr>
          <p:cNvPr id="11" name="Picture 10">
            <a:extLst>
              <a:ext uri="{FF2B5EF4-FFF2-40B4-BE49-F238E27FC236}">
                <a16:creationId xmlns:a16="http://schemas.microsoft.com/office/drawing/2014/main" xmlns="" id="{41B7387D-F51D-B147-9D50-6A797588F4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3481" y="1945302"/>
            <a:ext cx="6194267" cy="3614737"/>
          </a:xfrm>
          <a:prstGeom prst="rect">
            <a:avLst/>
          </a:prstGeom>
        </p:spPr>
      </p:pic>
      <p:sp>
        <p:nvSpPr>
          <p:cNvPr id="8" name="Oval 7">
            <a:extLst>
              <a:ext uri="{FF2B5EF4-FFF2-40B4-BE49-F238E27FC236}">
                <a16:creationId xmlns:a16="http://schemas.microsoft.com/office/drawing/2014/main" xmlns="" id="{0983FEC7-4BB5-BE40-8657-CBC6F7D37C84}"/>
              </a:ext>
            </a:extLst>
          </p:cNvPr>
          <p:cNvSpPr/>
          <p:nvPr/>
        </p:nvSpPr>
        <p:spPr bwMode="auto">
          <a:xfrm>
            <a:off x="8597734" y="2434442"/>
            <a:ext cx="213755" cy="213755"/>
          </a:xfrm>
          <a:prstGeom prst="ellipse">
            <a:avLst/>
          </a:prstGeom>
          <a:noFill/>
          <a:ln w="19050"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0" u="none" strike="noStrike" cap="none" normalizeH="0" baseline="0">
              <a:ln>
                <a:noFill/>
              </a:ln>
              <a:solidFill>
                <a:schemeClr val="tx1"/>
              </a:solidFill>
              <a:effectLst/>
              <a:latin typeface="Calibri" pitchFamily="34" charset="0"/>
              <a:ea typeface="宋体" pitchFamily="2" charset="-122"/>
            </a:endParaRPr>
          </a:p>
        </p:txBody>
      </p:sp>
      <p:sp>
        <p:nvSpPr>
          <p:cNvPr id="92" name="Oval 91">
            <a:extLst>
              <a:ext uri="{FF2B5EF4-FFF2-40B4-BE49-F238E27FC236}">
                <a16:creationId xmlns:a16="http://schemas.microsoft.com/office/drawing/2014/main" xmlns="" id="{777F826A-E56D-204B-B669-B9F3691BC4D5}"/>
              </a:ext>
            </a:extLst>
          </p:cNvPr>
          <p:cNvSpPr/>
          <p:nvPr/>
        </p:nvSpPr>
        <p:spPr bwMode="auto">
          <a:xfrm>
            <a:off x="8478981" y="3309043"/>
            <a:ext cx="213755" cy="213755"/>
          </a:xfrm>
          <a:prstGeom prst="ellipse">
            <a:avLst/>
          </a:prstGeom>
          <a:noFill/>
          <a:ln w="19050"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0" u="none" strike="noStrike" cap="none" normalizeH="0" baseline="0">
              <a:ln>
                <a:noFill/>
              </a:ln>
              <a:solidFill>
                <a:schemeClr val="tx1"/>
              </a:solidFill>
              <a:effectLst/>
              <a:latin typeface="Calibri" pitchFamily="34" charset="0"/>
              <a:ea typeface="宋体"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anim calcmode="lin" valueType="num">
                                      <p:cBhvr additive="base">
                                        <p:cTn id="23" dur="500" fill="hold"/>
                                        <p:tgtEl>
                                          <p:spTgt spid="92"/>
                                        </p:tgtEl>
                                        <p:attrNameLst>
                                          <p:attrName>ppt_x</p:attrName>
                                        </p:attrNameLst>
                                      </p:cBhvr>
                                      <p:tavLst>
                                        <p:tav tm="0">
                                          <p:val>
                                            <p:strVal val="#ppt_x"/>
                                          </p:val>
                                        </p:tav>
                                        <p:tav tm="100000">
                                          <p:val>
                                            <p:strVal val="#ppt_x"/>
                                          </p:val>
                                        </p:tav>
                                      </p:tavLst>
                                    </p:anim>
                                    <p:anim calcmode="lin" valueType="num">
                                      <p:cBhvr additive="base">
                                        <p:cTn id="24"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2" grpId="0" animBg="1"/>
    </p:bld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762</TotalTime>
  <Pages>0</Pages>
  <Words>637</Words>
  <Characters>0</Characters>
  <Application>Microsoft Macintosh PowerPoint</Application>
  <DocSecurity>0</DocSecurity>
  <PresentationFormat>宽屏</PresentationFormat>
  <Lines>0</Lines>
  <Paragraphs>145</Paragraphs>
  <Slides>18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Calibri</vt:lpstr>
      <vt:lpstr>Calibri Light</vt:lpstr>
      <vt:lpstr>Cambria Math</vt:lpstr>
      <vt:lpstr>Century Gothic</vt:lpstr>
      <vt:lpstr>Times</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topppt.cn</Company>
  <LinksUpToDate>false</LinksUpToDate>
  <CharactersWithSpaces>0</CharactersWithSpaces>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用户</cp:lastModifiedBy>
  <cp:revision>104</cp:revision>
  <dcterms:created xsi:type="dcterms:W3CDTF">2015-06-18T22:57:29Z</dcterms:created>
  <dcterms:modified xsi:type="dcterms:W3CDTF">2019-03-13T20:13:15Z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